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2" r:id="rId6"/>
    <p:sldId id="263" r:id="rId7"/>
    <p:sldId id="264" r:id="rId8"/>
    <p:sldId id="266" r:id="rId9"/>
    <p:sldId id="267" r:id="rId10"/>
    <p:sldId id="268" r:id="rId11"/>
    <p:sldId id="269" r:id="rId12"/>
    <p:sldId id="270"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BE5"/>
    <a:srgbClr val="FFFFFF"/>
    <a:srgbClr val="4842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p:scale>
          <a:sx n="66" d="100"/>
          <a:sy n="66" d="100"/>
        </p:scale>
        <p:origin x="2388" y="16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F7CA-C65A-5191-1297-564C7CF41D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05F146-7CBF-D065-341D-9FD54D3014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FE23E-744B-13AE-3000-85A6C6551B32}"/>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5" name="Footer Placeholder 4">
            <a:extLst>
              <a:ext uri="{FF2B5EF4-FFF2-40B4-BE49-F238E27FC236}">
                <a16:creationId xmlns:a16="http://schemas.microsoft.com/office/drawing/2014/main" id="{06D84241-1B27-BA8E-710D-22E57DE2F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B4BB8-82E0-4E2F-6427-941720C69F05}"/>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3540310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169A-A330-3C52-2F16-E9C5589394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9FE4A8-DD0C-5AE9-035D-FD75695667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AA531A-5ACC-FEF5-796F-D8708FB75632}"/>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5" name="Footer Placeholder 4">
            <a:extLst>
              <a:ext uri="{FF2B5EF4-FFF2-40B4-BE49-F238E27FC236}">
                <a16:creationId xmlns:a16="http://schemas.microsoft.com/office/drawing/2014/main" id="{998793BB-C88C-0128-41EF-8164B0712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68704-A8CF-D10E-1BA2-242A0210FFE5}"/>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2446326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B7B67-8248-512F-B9DA-2DCC7950AA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BA1FC2-046D-733C-E342-D06A2DCA8D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386F3-5AF1-D225-3B1B-0871761418E5}"/>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5" name="Footer Placeholder 4">
            <a:extLst>
              <a:ext uri="{FF2B5EF4-FFF2-40B4-BE49-F238E27FC236}">
                <a16:creationId xmlns:a16="http://schemas.microsoft.com/office/drawing/2014/main" id="{6F3C6A58-9FA9-911B-42BE-1C441ED0C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6042D-7B1C-0A27-ED39-553E9D395A3D}"/>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1762916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08B4-08EE-E8E2-54EF-5892F9BCA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5DE643-40C2-6F1A-99CB-FF03EC58C0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6E09E-B53F-2C74-13BF-98DDA8037733}"/>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5" name="Footer Placeholder 4">
            <a:extLst>
              <a:ext uri="{FF2B5EF4-FFF2-40B4-BE49-F238E27FC236}">
                <a16:creationId xmlns:a16="http://schemas.microsoft.com/office/drawing/2014/main" id="{F2A4C96C-377B-0FEE-3E17-9E17E42325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F95646-63EE-5A9F-16A1-195349941400}"/>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1900835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03CB-CEC8-59C9-5CD7-3AA13ECB55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154E3B-E3AA-010C-6430-7BE6F1A39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9FCF93-4B7F-4CA7-06E7-A28A3A9C9EB1}"/>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5" name="Footer Placeholder 4">
            <a:extLst>
              <a:ext uri="{FF2B5EF4-FFF2-40B4-BE49-F238E27FC236}">
                <a16:creationId xmlns:a16="http://schemas.microsoft.com/office/drawing/2014/main" id="{082A21D5-5D4D-34C0-78FA-6228A7BAC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01C05-8407-3235-CCE4-47249ABF8B8D}"/>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936096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D317-89F1-1383-5820-438D56423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67DE3-B08A-6B1E-102E-466288A1DF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944D18-8D86-ACAF-C8C7-78EF6DDFD9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AEFF06-A1DC-545D-66D7-5EB7C294FDCA}"/>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6" name="Footer Placeholder 5">
            <a:extLst>
              <a:ext uri="{FF2B5EF4-FFF2-40B4-BE49-F238E27FC236}">
                <a16:creationId xmlns:a16="http://schemas.microsoft.com/office/drawing/2014/main" id="{AC171F76-A7D6-051A-3EBB-B6A4755012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203026-2DB0-E925-274E-4591247DD88F}"/>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471793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57D5-127C-30AA-E5C5-587E86FCBC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EC00CF-C2F7-BC40-183E-1F74C9A581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305CAC-467C-1F1B-3D0E-C87D033DDF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73F19C-4BE3-3E62-0607-B042C1DB98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B6101F-E223-633E-FFEA-A7F4B82440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30F28C-AD18-10D8-65F6-70158463737E}"/>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8" name="Footer Placeholder 7">
            <a:extLst>
              <a:ext uri="{FF2B5EF4-FFF2-40B4-BE49-F238E27FC236}">
                <a16:creationId xmlns:a16="http://schemas.microsoft.com/office/drawing/2014/main" id="{2DEFFDEE-54F5-5595-8E35-2D7FDECF6C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63F5CC-FD76-8FE0-1EC6-9BA75A35C308}"/>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1757354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5100-3DFF-4F9C-CAEA-DF7B5D0171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EB70BF-06FD-16EA-1878-F25EF7E89CAD}"/>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4" name="Footer Placeholder 3">
            <a:extLst>
              <a:ext uri="{FF2B5EF4-FFF2-40B4-BE49-F238E27FC236}">
                <a16:creationId xmlns:a16="http://schemas.microsoft.com/office/drawing/2014/main" id="{1D1797CC-D8E6-E1D4-BD46-BC62DAF6E2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322E00-1137-B33E-F063-6F1233E652F5}"/>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257010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CBB8FF-D354-C9D0-6DE6-314902F33D51}"/>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3" name="Footer Placeholder 2">
            <a:extLst>
              <a:ext uri="{FF2B5EF4-FFF2-40B4-BE49-F238E27FC236}">
                <a16:creationId xmlns:a16="http://schemas.microsoft.com/office/drawing/2014/main" id="{559ACA7A-5D66-EBFB-F237-E0BF6EC1E4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60E04-9BD1-1B85-A377-D9F4B1525FD4}"/>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141501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645A2-C9F3-E858-A59C-63353ECBBF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DF6A2C-B72D-1995-589E-9A3FD4B35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629263-190A-E90A-64AD-8D247EDA7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C5C5EB-7761-9459-9293-23B484883F04}"/>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6" name="Footer Placeholder 5">
            <a:extLst>
              <a:ext uri="{FF2B5EF4-FFF2-40B4-BE49-F238E27FC236}">
                <a16:creationId xmlns:a16="http://schemas.microsoft.com/office/drawing/2014/main" id="{344CEEF3-455B-31A4-3906-475902D1BF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4A302-DB17-2A26-3463-819BAE90565C}"/>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18760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30BA-5ADD-A9AA-5191-3AFD6A508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85E297-6887-7522-27EF-C3F9BDB3F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5431E8-1069-0C97-F2AD-BFF8D20AD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6B284-894D-D148-26AA-F64524466064}"/>
              </a:ext>
            </a:extLst>
          </p:cNvPr>
          <p:cNvSpPr>
            <a:spLocks noGrp="1"/>
          </p:cNvSpPr>
          <p:nvPr>
            <p:ph type="dt" sz="half" idx="10"/>
          </p:nvPr>
        </p:nvSpPr>
        <p:spPr/>
        <p:txBody>
          <a:bodyPr/>
          <a:lstStyle/>
          <a:p>
            <a:fld id="{4CA2D24B-4878-4E53-B450-4F5EEFCC5D1E}" type="datetimeFigureOut">
              <a:rPr lang="en-US" smtClean="0"/>
              <a:t>4/4/2023</a:t>
            </a:fld>
            <a:endParaRPr lang="en-US"/>
          </a:p>
        </p:txBody>
      </p:sp>
      <p:sp>
        <p:nvSpPr>
          <p:cNvPr id="6" name="Footer Placeholder 5">
            <a:extLst>
              <a:ext uri="{FF2B5EF4-FFF2-40B4-BE49-F238E27FC236}">
                <a16:creationId xmlns:a16="http://schemas.microsoft.com/office/drawing/2014/main" id="{DBD6EBA0-9D46-D822-84AF-D967870E44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D9EE5-A775-6E27-6C16-E7EB8E8E523A}"/>
              </a:ext>
            </a:extLst>
          </p:cNvPr>
          <p:cNvSpPr>
            <a:spLocks noGrp="1"/>
          </p:cNvSpPr>
          <p:nvPr>
            <p:ph type="sldNum" sz="quarter" idx="12"/>
          </p:nvPr>
        </p:nvSpPr>
        <p:spPr/>
        <p:txBody>
          <a:bodyPr/>
          <a:lstStyle/>
          <a:p>
            <a:fld id="{19C1D39C-3B8B-400D-85E0-831AE93AAE1A}" type="slidenum">
              <a:rPr lang="en-US" smtClean="0"/>
              <a:t>‹#›</a:t>
            </a:fld>
            <a:endParaRPr lang="en-US"/>
          </a:p>
        </p:txBody>
      </p:sp>
    </p:spTree>
    <p:extLst>
      <p:ext uri="{BB962C8B-B14F-4D97-AF65-F5344CB8AC3E}">
        <p14:creationId xmlns:p14="http://schemas.microsoft.com/office/powerpoint/2010/main" val="43802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7ED502-1C3E-8129-9588-8115CD223C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A0232-8975-9049-8181-1670F0C69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3D0F1F-C141-573D-76DF-8395BD16B8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A2D24B-4878-4E53-B450-4F5EEFCC5D1E}" type="datetimeFigureOut">
              <a:rPr lang="en-US" smtClean="0"/>
              <a:t>4/4/2023</a:t>
            </a:fld>
            <a:endParaRPr lang="en-US"/>
          </a:p>
        </p:txBody>
      </p:sp>
      <p:sp>
        <p:nvSpPr>
          <p:cNvPr id="5" name="Footer Placeholder 4">
            <a:extLst>
              <a:ext uri="{FF2B5EF4-FFF2-40B4-BE49-F238E27FC236}">
                <a16:creationId xmlns:a16="http://schemas.microsoft.com/office/drawing/2014/main" id="{B98E0F32-0451-464E-7933-1FEEA99075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368017-25A3-881C-CE48-477A51320A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1D39C-3B8B-400D-85E0-831AE93AAE1A}" type="slidenum">
              <a:rPr lang="en-US" smtClean="0"/>
              <a:t>‹#›</a:t>
            </a:fld>
            <a:endParaRPr lang="en-US"/>
          </a:p>
        </p:txBody>
      </p:sp>
    </p:spTree>
    <p:extLst>
      <p:ext uri="{BB962C8B-B14F-4D97-AF65-F5344CB8AC3E}">
        <p14:creationId xmlns:p14="http://schemas.microsoft.com/office/powerpoint/2010/main" val="2632120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pic>
        <p:nvPicPr>
          <p:cNvPr id="5" name="Picture 4" descr="Graphical user interface, chat or text message&#10;&#10;Description automatically generated">
            <a:extLst>
              <a:ext uri="{FF2B5EF4-FFF2-40B4-BE49-F238E27FC236}">
                <a16:creationId xmlns:a16="http://schemas.microsoft.com/office/drawing/2014/main" id="{A237F770-76DD-DB70-A896-5AF76D388D29}"/>
              </a:ext>
            </a:extLst>
          </p:cNvPr>
          <p:cNvPicPr>
            <a:picLocks noChangeAspect="1"/>
          </p:cNvPicPr>
          <p:nvPr/>
        </p:nvPicPr>
        <p:blipFill rotWithShape="1">
          <a:blip r:embed="rId2"/>
          <a:srcRect l="25676" t="16084" r="51126" b="32131"/>
          <a:stretch/>
        </p:blipFill>
        <p:spPr>
          <a:xfrm>
            <a:off x="9253019" y="725134"/>
            <a:ext cx="3767741" cy="5781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ContrastingLeftFacing"/>
            <a:lightRig rig="threePt" dir="t"/>
          </a:scene3d>
        </p:spPr>
      </p:pic>
      <p:sp>
        <p:nvSpPr>
          <p:cNvPr id="2" name="Title 1">
            <a:extLst>
              <a:ext uri="{FF2B5EF4-FFF2-40B4-BE49-F238E27FC236}">
                <a16:creationId xmlns:a16="http://schemas.microsoft.com/office/drawing/2014/main" id="{204CBF12-8E98-9295-3F4B-88B0D85D5A98}"/>
              </a:ext>
            </a:extLst>
          </p:cNvPr>
          <p:cNvSpPr>
            <a:spLocks noGrp="1"/>
          </p:cNvSpPr>
          <p:nvPr>
            <p:ph type="ctrTitle"/>
          </p:nvPr>
        </p:nvSpPr>
        <p:spPr>
          <a:xfrm>
            <a:off x="1524000" y="2645568"/>
            <a:ext cx="9144000" cy="1566863"/>
          </a:xfrm>
        </p:spPr>
        <p:txBody>
          <a:bodyPr>
            <a:normAutofit fontScale="90000"/>
          </a:bodyPr>
          <a:lstStyle/>
          <a:p>
            <a:r>
              <a:rPr lang="en-US" b="1" dirty="0">
                <a:solidFill>
                  <a:srgbClr val="484240"/>
                </a:solidFill>
                <a:latin typeface="Dida"/>
              </a:rPr>
              <a:t>QLER Workflow: Streamlining Trello-Inspired List Creation</a:t>
            </a:r>
          </a:p>
        </p:txBody>
      </p:sp>
      <p:sp>
        <p:nvSpPr>
          <p:cNvPr id="4" name="Title 1">
            <a:extLst>
              <a:ext uri="{FF2B5EF4-FFF2-40B4-BE49-F238E27FC236}">
                <a16:creationId xmlns:a16="http://schemas.microsoft.com/office/drawing/2014/main" id="{4E97C3F1-5192-E622-C6E1-5C1B0AF3865A}"/>
              </a:ext>
            </a:extLst>
          </p:cNvPr>
          <p:cNvSpPr txBox="1">
            <a:spLocks/>
          </p:cNvSpPr>
          <p:nvPr/>
        </p:nvSpPr>
        <p:spPr>
          <a:xfrm>
            <a:off x="12630150" y="1232295"/>
            <a:ext cx="10515600" cy="4393407"/>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solidFill>
                  <a:srgbClr val="484240"/>
                </a:solidFill>
                <a:latin typeface="Dida"/>
              </a:rPr>
              <a:t>Introduction</a:t>
            </a:r>
            <a:br>
              <a:rPr lang="en-US" b="1">
                <a:solidFill>
                  <a:srgbClr val="484240"/>
                </a:solidFill>
                <a:latin typeface="Dida"/>
              </a:rPr>
            </a:br>
            <a:r>
              <a:rPr lang="en-US" b="1">
                <a:solidFill>
                  <a:srgbClr val="484240"/>
                </a:solidFill>
                <a:latin typeface="Dida"/>
              </a:rPr>
              <a:t>Design Concept</a:t>
            </a:r>
            <a:br>
              <a:rPr lang="en-US" b="1">
                <a:solidFill>
                  <a:srgbClr val="484240"/>
                </a:solidFill>
                <a:latin typeface="Dida"/>
              </a:rPr>
            </a:br>
            <a:r>
              <a:rPr lang="en-US" b="1">
                <a:solidFill>
                  <a:srgbClr val="484240"/>
                </a:solidFill>
                <a:latin typeface="Dida"/>
              </a:rPr>
              <a:t>Class Diagram</a:t>
            </a:r>
            <a:br>
              <a:rPr lang="en-US" b="1">
                <a:solidFill>
                  <a:srgbClr val="484240"/>
                </a:solidFill>
                <a:latin typeface="Dida"/>
              </a:rPr>
            </a:br>
            <a:r>
              <a:rPr lang="en-US" b="1">
                <a:solidFill>
                  <a:srgbClr val="484240"/>
                </a:solidFill>
                <a:latin typeface="Dida"/>
              </a:rPr>
              <a:t>Algorithms</a:t>
            </a:r>
            <a:br>
              <a:rPr lang="en-US" b="1">
                <a:solidFill>
                  <a:srgbClr val="484240"/>
                </a:solidFill>
                <a:latin typeface="Dida"/>
              </a:rPr>
            </a:br>
            <a:r>
              <a:rPr lang="en-US" b="1">
                <a:solidFill>
                  <a:srgbClr val="484240"/>
                </a:solidFill>
                <a:latin typeface="Dida"/>
              </a:rPr>
              <a:t>Installation and Usage</a:t>
            </a:r>
            <a:br>
              <a:rPr lang="en-US" b="1">
                <a:solidFill>
                  <a:srgbClr val="484240"/>
                </a:solidFill>
                <a:latin typeface="Dida"/>
              </a:rPr>
            </a:br>
            <a:r>
              <a:rPr lang="en-US" b="1">
                <a:solidFill>
                  <a:srgbClr val="484240"/>
                </a:solidFill>
                <a:latin typeface="Dida"/>
              </a:rPr>
              <a:t>Conclusion</a:t>
            </a:r>
            <a:endParaRPr lang="en-US" dirty="0">
              <a:solidFill>
                <a:srgbClr val="484240"/>
              </a:solidFill>
              <a:latin typeface="Dida"/>
            </a:endParaRPr>
          </a:p>
        </p:txBody>
      </p:sp>
      <p:pic>
        <p:nvPicPr>
          <p:cNvPr id="7" name="Picture 6" descr="Graphical user interface, chat or text message&#10;&#10;Description automatically generated">
            <a:extLst>
              <a:ext uri="{FF2B5EF4-FFF2-40B4-BE49-F238E27FC236}">
                <a16:creationId xmlns:a16="http://schemas.microsoft.com/office/drawing/2014/main" id="{DEF56E7A-1469-1B19-FDE1-054FF336259D}"/>
              </a:ext>
            </a:extLst>
          </p:cNvPr>
          <p:cNvPicPr>
            <a:picLocks noChangeAspect="1"/>
          </p:cNvPicPr>
          <p:nvPr/>
        </p:nvPicPr>
        <p:blipFill rotWithShape="1">
          <a:blip r:embed="rId2"/>
          <a:srcRect l="1478" t="14813" r="75324" b="64834"/>
          <a:stretch/>
        </p:blipFill>
        <p:spPr>
          <a:xfrm>
            <a:off x="4738188" y="725134"/>
            <a:ext cx="3184514" cy="19204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RelaxedModerately"/>
            <a:lightRig rig="threePt" dir="t"/>
          </a:scene3d>
        </p:spPr>
      </p:pic>
    </p:spTree>
    <p:extLst>
      <p:ext uri="{BB962C8B-B14F-4D97-AF65-F5344CB8AC3E}">
        <p14:creationId xmlns:p14="http://schemas.microsoft.com/office/powerpoint/2010/main" val="2537897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ABF2BA-66CD-F2BE-0D15-1E9E4E646B61}"/>
              </a:ext>
            </a:extLst>
          </p:cNvPr>
          <p:cNvSpPr txBox="1"/>
          <p:nvPr/>
        </p:nvSpPr>
        <p:spPr>
          <a:xfrm>
            <a:off x="1005008" y="540859"/>
            <a:ext cx="10178934" cy="1328730"/>
          </a:xfrm>
          <a:prstGeom prst="rect">
            <a:avLst/>
          </a:prstGeom>
        </p:spPr>
        <p:txBody>
          <a:bodyPr vert="horz" lIns="91440" tIns="45720" rIns="91440" bIns="45720" rtlCol="0" anchor="b">
            <a:noAutofit/>
          </a:bodyPr>
          <a:lstStyle/>
          <a:p>
            <a:pPr marR="0" algn="ctr">
              <a:lnSpc>
                <a:spcPct val="90000"/>
              </a:lnSpc>
              <a:spcBef>
                <a:spcPct val="0"/>
              </a:spcBef>
              <a:spcAft>
                <a:spcPts val="600"/>
              </a:spcAft>
            </a:pPr>
            <a:r>
              <a:rPr lang="en-US" sz="3200" kern="1200" dirty="0">
                <a:solidFill>
                  <a:srgbClr val="484240"/>
                </a:solidFill>
                <a:effectLst/>
                <a:latin typeface="Dida"/>
                <a:ea typeface="+mj-ea"/>
                <a:cs typeface="+mj-cs"/>
              </a:rPr>
              <a:t>We will open Terminal and enter the command </a:t>
            </a:r>
            <a:endParaRPr lang="th-TH" sz="3200" kern="1200" dirty="0">
              <a:solidFill>
                <a:srgbClr val="484240"/>
              </a:solidFill>
              <a:effectLst/>
              <a:latin typeface="Dida"/>
              <a:ea typeface="+mj-ea"/>
              <a:cs typeface="+mj-cs"/>
            </a:endParaRPr>
          </a:p>
          <a:p>
            <a:pPr marR="0" algn="ctr">
              <a:lnSpc>
                <a:spcPct val="90000"/>
              </a:lnSpc>
              <a:spcBef>
                <a:spcPct val="0"/>
              </a:spcBef>
              <a:spcAft>
                <a:spcPts val="600"/>
              </a:spcAft>
            </a:pPr>
            <a:r>
              <a:rPr lang="en-US" sz="3200" b="1" i="1" kern="1200" dirty="0">
                <a:solidFill>
                  <a:srgbClr val="484240"/>
                </a:solidFill>
                <a:effectLst/>
                <a:latin typeface="Dida"/>
                <a:ea typeface="+mj-ea"/>
                <a:cs typeface="+mj-cs"/>
              </a:rPr>
              <a:t>git clone &lt;</a:t>
            </a:r>
            <a:r>
              <a:rPr lang="en-US" sz="3200" b="1" i="1" kern="1200" dirty="0" err="1">
                <a:solidFill>
                  <a:srgbClr val="484240"/>
                </a:solidFill>
                <a:effectLst/>
                <a:latin typeface="Dida"/>
                <a:ea typeface="+mj-ea"/>
                <a:cs typeface="+mj-cs"/>
              </a:rPr>
              <a:t>repourl</a:t>
            </a:r>
            <a:r>
              <a:rPr lang="en-US" sz="3200" b="1" i="1" kern="1200" dirty="0">
                <a:solidFill>
                  <a:srgbClr val="484240"/>
                </a:solidFill>
                <a:effectLst/>
                <a:latin typeface="Dida"/>
                <a:ea typeface="+mj-ea"/>
                <a:cs typeface="+mj-cs"/>
              </a:rPr>
              <a:t>&gt;</a:t>
            </a:r>
            <a:endParaRPr lang="th-TH" sz="3200" b="1" i="1" kern="1200" dirty="0">
              <a:solidFill>
                <a:srgbClr val="484240"/>
              </a:solidFill>
              <a:effectLst/>
              <a:latin typeface="Dida"/>
              <a:ea typeface="+mj-ea"/>
              <a:cs typeface="+mj-cs"/>
            </a:endParaRPr>
          </a:p>
          <a:p>
            <a:pPr marR="0" algn="ctr">
              <a:lnSpc>
                <a:spcPct val="90000"/>
              </a:lnSpc>
              <a:spcBef>
                <a:spcPct val="0"/>
              </a:spcBef>
              <a:spcAft>
                <a:spcPts val="600"/>
              </a:spcAft>
            </a:pPr>
            <a:r>
              <a:rPr lang="en-US" sz="3200" b="1" kern="1200" dirty="0">
                <a:solidFill>
                  <a:srgbClr val="484240"/>
                </a:solidFill>
                <a:effectLst/>
                <a:latin typeface="Dida"/>
                <a:ea typeface="+mj-ea"/>
                <a:cs typeface="+mj-cs"/>
              </a:rPr>
              <a:t>git clone https://github.com/ikkyuuq/QLER-Workflow.git</a:t>
            </a:r>
          </a:p>
        </p:txBody>
      </p:sp>
      <p:pic>
        <p:nvPicPr>
          <p:cNvPr id="7" name="Picture 6" descr="Text&#10;&#10;Description automatically generated">
            <a:extLst>
              <a:ext uri="{FF2B5EF4-FFF2-40B4-BE49-F238E27FC236}">
                <a16:creationId xmlns:a16="http://schemas.microsoft.com/office/drawing/2014/main" id="{A7DDA4D1-AC4C-F05B-0BC4-6DDC58AA5CF7}"/>
              </a:ext>
            </a:extLst>
          </p:cNvPr>
          <p:cNvPicPr>
            <a:picLocks noChangeAspect="1"/>
          </p:cNvPicPr>
          <p:nvPr/>
        </p:nvPicPr>
        <p:blipFill rotWithShape="1">
          <a:blip r:embed="rId2"/>
          <a:srcRect r="16088" b="-3"/>
          <a:stretch/>
        </p:blipFill>
        <p:spPr>
          <a:xfrm>
            <a:off x="6189937" y="2410448"/>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Text&#10;&#10;Description automatically generated">
            <a:extLst>
              <a:ext uri="{FF2B5EF4-FFF2-40B4-BE49-F238E27FC236}">
                <a16:creationId xmlns:a16="http://schemas.microsoft.com/office/drawing/2014/main" id="{C8075525-085C-E9DA-B4FE-150D7C09DDBA}"/>
              </a:ext>
            </a:extLst>
          </p:cNvPr>
          <p:cNvPicPr>
            <a:picLocks noChangeAspect="1"/>
          </p:cNvPicPr>
          <p:nvPr/>
        </p:nvPicPr>
        <p:blipFill rotWithShape="1">
          <a:blip r:embed="rId3"/>
          <a:srcRect r="16088" b="-3"/>
          <a:stretch/>
        </p:blipFill>
        <p:spPr>
          <a:xfrm>
            <a:off x="198740" y="2410447"/>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3">
            <a:extLst>
              <a:ext uri="{FF2B5EF4-FFF2-40B4-BE49-F238E27FC236}">
                <a16:creationId xmlns:a16="http://schemas.microsoft.com/office/drawing/2014/main" id="{CCB1F8C8-8E75-3E1E-AE1D-85066E64266D}"/>
              </a:ext>
            </a:extLst>
          </p:cNvPr>
          <p:cNvSpPr txBox="1">
            <a:spLocks/>
          </p:cNvSpPr>
          <p:nvPr/>
        </p:nvSpPr>
        <p:spPr>
          <a:xfrm>
            <a:off x="-5553981" y="409575"/>
            <a:ext cx="4601481"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dirty="0">
                <a:solidFill>
                  <a:srgbClr val="484240"/>
                </a:solidFill>
                <a:latin typeface="Dida"/>
              </a:rPr>
              <a:t>Installation and Usage</a:t>
            </a:r>
            <a:endParaRPr lang="en-US" sz="3200" b="1">
              <a:solidFill>
                <a:srgbClr val="484240"/>
              </a:solidFill>
              <a:latin typeface="Dida"/>
            </a:endParaRPr>
          </a:p>
          <a:p>
            <a:pPr>
              <a:spcAft>
                <a:spcPts val="600"/>
              </a:spcAft>
            </a:pPr>
            <a:r>
              <a:rPr lang="en-US" sz="1800" dirty="0">
                <a:solidFill>
                  <a:srgbClr val="484240"/>
                </a:solidFill>
                <a:latin typeface="Dida"/>
              </a:rPr>
              <a:t>QLER Workflow may be installed and employed through cloning a repository from </a:t>
            </a:r>
            <a:r>
              <a:rPr lang="en-US" sz="1800" dirty="0" err="1">
                <a:solidFill>
                  <a:srgbClr val="484240"/>
                </a:solidFill>
                <a:latin typeface="Dida"/>
              </a:rPr>
              <a:t>Github</a:t>
            </a:r>
            <a:r>
              <a:rPr lang="en-US" sz="1800" dirty="0">
                <a:solidFill>
                  <a:srgbClr val="484240"/>
                </a:solidFill>
                <a:latin typeface="Dida"/>
              </a:rPr>
              <a:t> and exploiting a terminal.</a:t>
            </a:r>
            <a:endParaRPr lang="en-US" sz="1800">
              <a:solidFill>
                <a:srgbClr val="484240"/>
              </a:solidFill>
              <a:latin typeface="Dida"/>
            </a:endParaRPr>
          </a:p>
          <a:p>
            <a:pPr>
              <a:spcAft>
                <a:spcPts val="600"/>
              </a:spcAft>
            </a:pPr>
            <a:r>
              <a:rPr lang="en-US" sz="1800" dirty="0">
                <a:solidFill>
                  <a:srgbClr val="484240"/>
                </a:solidFill>
                <a:latin typeface="Dida"/>
              </a:rPr>
              <a:t>This technique enables individuals to expeditiously oversee their operational procedures and amalgamate with others in the enterprise.</a:t>
            </a:r>
            <a:endParaRPr lang="en-US" sz="1800">
              <a:solidFill>
                <a:srgbClr val="484240"/>
              </a:solidFill>
              <a:latin typeface="Dida"/>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AF65AE5-55F8-8DA8-20D9-A039823C4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649200" y="-4125231"/>
            <a:ext cx="10792731" cy="107927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descr="Graphical user interface&#10;&#10;Description automatically generated with low confidence">
            <a:extLst>
              <a:ext uri="{FF2B5EF4-FFF2-40B4-BE49-F238E27FC236}">
                <a16:creationId xmlns:a16="http://schemas.microsoft.com/office/drawing/2014/main" id="{F433D25A-E374-26A0-AA0A-44918B4CB09A}"/>
              </a:ext>
            </a:extLst>
          </p:cNvPr>
          <p:cNvPicPr>
            <a:picLocks noChangeAspect="1"/>
          </p:cNvPicPr>
          <p:nvPr/>
        </p:nvPicPr>
        <p:blipFill rotWithShape="1">
          <a:blip r:embed="rId5"/>
          <a:srcRect r="16088" b="-3"/>
          <a:stretch/>
        </p:blipFill>
        <p:spPr>
          <a:xfrm>
            <a:off x="-6279574" y="2562848"/>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Text&#10;&#10;Description automatically generated with medium confidence">
            <a:extLst>
              <a:ext uri="{FF2B5EF4-FFF2-40B4-BE49-F238E27FC236}">
                <a16:creationId xmlns:a16="http://schemas.microsoft.com/office/drawing/2014/main" id="{3454F42E-2242-C2A3-04B1-37E86CAB4723}"/>
              </a:ext>
            </a:extLst>
          </p:cNvPr>
          <p:cNvPicPr>
            <a:picLocks noChangeAspect="1"/>
          </p:cNvPicPr>
          <p:nvPr/>
        </p:nvPicPr>
        <p:blipFill rotWithShape="1">
          <a:blip r:embed="rId6"/>
          <a:srcRect r="16088" b="-3"/>
          <a:stretch/>
        </p:blipFill>
        <p:spPr>
          <a:xfrm>
            <a:off x="12665201" y="2562848"/>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11370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10;&#10;Description automatically generated with low confidence">
            <a:extLst>
              <a:ext uri="{FF2B5EF4-FFF2-40B4-BE49-F238E27FC236}">
                <a16:creationId xmlns:a16="http://schemas.microsoft.com/office/drawing/2014/main" id="{EA129A75-0B0D-33B1-08FB-FE7115D03E7A}"/>
              </a:ext>
            </a:extLst>
          </p:cNvPr>
          <p:cNvPicPr>
            <a:picLocks noChangeAspect="1"/>
          </p:cNvPicPr>
          <p:nvPr/>
        </p:nvPicPr>
        <p:blipFill rotWithShape="1">
          <a:blip r:embed="rId2"/>
          <a:srcRect r="16088" b="-3"/>
          <a:stretch/>
        </p:blipFill>
        <p:spPr>
          <a:xfrm>
            <a:off x="6200806" y="2410448"/>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descr="Text&#10;&#10;Description automatically generated with medium confidence">
            <a:extLst>
              <a:ext uri="{FF2B5EF4-FFF2-40B4-BE49-F238E27FC236}">
                <a16:creationId xmlns:a16="http://schemas.microsoft.com/office/drawing/2014/main" id="{F728E690-7064-340E-FC28-90F945CB9FD4}"/>
              </a:ext>
            </a:extLst>
          </p:cNvPr>
          <p:cNvPicPr>
            <a:picLocks noChangeAspect="1"/>
          </p:cNvPicPr>
          <p:nvPr/>
        </p:nvPicPr>
        <p:blipFill rotWithShape="1">
          <a:blip r:embed="rId3"/>
          <a:srcRect r="16088" b="-3"/>
          <a:stretch/>
        </p:blipFill>
        <p:spPr>
          <a:xfrm>
            <a:off x="198741" y="2410447"/>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3">
            <a:extLst>
              <a:ext uri="{FF2B5EF4-FFF2-40B4-BE49-F238E27FC236}">
                <a16:creationId xmlns:a16="http://schemas.microsoft.com/office/drawing/2014/main" id="{CCB1F8C8-8E75-3E1E-AE1D-85066E64266D}"/>
              </a:ext>
            </a:extLst>
          </p:cNvPr>
          <p:cNvSpPr txBox="1">
            <a:spLocks/>
          </p:cNvSpPr>
          <p:nvPr/>
        </p:nvSpPr>
        <p:spPr>
          <a:xfrm>
            <a:off x="-5553981" y="409575"/>
            <a:ext cx="4601481"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dirty="0">
                <a:solidFill>
                  <a:srgbClr val="484240"/>
                </a:solidFill>
                <a:latin typeface="Dida"/>
              </a:rPr>
              <a:t>Installation and Usage</a:t>
            </a:r>
            <a:endParaRPr lang="en-US" sz="3200" b="1">
              <a:solidFill>
                <a:srgbClr val="484240"/>
              </a:solidFill>
              <a:latin typeface="Dida"/>
            </a:endParaRPr>
          </a:p>
          <a:p>
            <a:pPr>
              <a:spcAft>
                <a:spcPts val="600"/>
              </a:spcAft>
            </a:pPr>
            <a:r>
              <a:rPr lang="en-US" sz="1800" dirty="0">
                <a:solidFill>
                  <a:srgbClr val="484240"/>
                </a:solidFill>
                <a:latin typeface="Dida"/>
              </a:rPr>
              <a:t>QLER Workflow may be installed and employed through cloning a repository from </a:t>
            </a:r>
            <a:r>
              <a:rPr lang="en-US" sz="1800" dirty="0" err="1">
                <a:solidFill>
                  <a:srgbClr val="484240"/>
                </a:solidFill>
                <a:latin typeface="Dida"/>
              </a:rPr>
              <a:t>Github</a:t>
            </a:r>
            <a:r>
              <a:rPr lang="en-US" sz="1800" dirty="0">
                <a:solidFill>
                  <a:srgbClr val="484240"/>
                </a:solidFill>
                <a:latin typeface="Dida"/>
              </a:rPr>
              <a:t> and exploiting a terminal.</a:t>
            </a:r>
            <a:endParaRPr lang="en-US" sz="1800">
              <a:solidFill>
                <a:srgbClr val="484240"/>
              </a:solidFill>
              <a:latin typeface="Dida"/>
            </a:endParaRPr>
          </a:p>
          <a:p>
            <a:pPr>
              <a:spcAft>
                <a:spcPts val="600"/>
              </a:spcAft>
            </a:pPr>
            <a:r>
              <a:rPr lang="en-US" sz="1800" dirty="0">
                <a:solidFill>
                  <a:srgbClr val="484240"/>
                </a:solidFill>
                <a:latin typeface="Dida"/>
              </a:rPr>
              <a:t>This technique enables individuals to expeditiously oversee their operational procedures and amalgamate with others in the enterprise.</a:t>
            </a:r>
            <a:endParaRPr lang="en-US" sz="1800">
              <a:solidFill>
                <a:srgbClr val="484240"/>
              </a:solidFill>
              <a:latin typeface="Dida"/>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AF65AE5-55F8-8DA8-20D9-A039823C4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649200" y="-4125231"/>
            <a:ext cx="10792731" cy="107927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TextBox 8">
            <a:extLst>
              <a:ext uri="{FF2B5EF4-FFF2-40B4-BE49-F238E27FC236}">
                <a16:creationId xmlns:a16="http://schemas.microsoft.com/office/drawing/2014/main" id="{3AE05DBC-8491-C276-BC53-D8F4AF4CFE04}"/>
              </a:ext>
            </a:extLst>
          </p:cNvPr>
          <p:cNvSpPr txBox="1"/>
          <p:nvPr/>
        </p:nvSpPr>
        <p:spPr>
          <a:xfrm>
            <a:off x="1005008" y="540859"/>
            <a:ext cx="10178934" cy="1328730"/>
          </a:xfrm>
          <a:prstGeom prst="rect">
            <a:avLst/>
          </a:prstGeom>
        </p:spPr>
        <p:txBody>
          <a:bodyPr vert="horz" lIns="91440" tIns="45720" rIns="91440" bIns="45720" rtlCol="0" anchor="b">
            <a:normAutofit lnSpcReduction="10000"/>
          </a:bodyPr>
          <a:lstStyle/>
          <a:p>
            <a:pPr marR="0" algn="ctr">
              <a:lnSpc>
                <a:spcPct val="90000"/>
              </a:lnSpc>
              <a:spcBef>
                <a:spcPct val="0"/>
              </a:spcBef>
              <a:spcAft>
                <a:spcPts val="600"/>
              </a:spcAft>
            </a:pPr>
            <a:r>
              <a:rPr lang="en-US" sz="3200" kern="1200" dirty="0">
                <a:solidFill>
                  <a:srgbClr val="484240"/>
                </a:solidFill>
                <a:effectLst/>
                <a:latin typeface="Dida"/>
                <a:ea typeface="+mj-ea"/>
                <a:cs typeface="+mj-cs"/>
              </a:rPr>
              <a:t>Then we will go to the </a:t>
            </a:r>
            <a:r>
              <a:rPr lang="en-US" sz="3200" u="sng" kern="1200" dirty="0">
                <a:solidFill>
                  <a:srgbClr val="484240"/>
                </a:solidFill>
                <a:effectLst/>
                <a:latin typeface="Dida"/>
                <a:ea typeface="+mj-ea"/>
                <a:cs typeface="+mj-cs"/>
              </a:rPr>
              <a:t>QLER-Workflow</a:t>
            </a:r>
            <a:r>
              <a:rPr lang="en-US" sz="3200" kern="1200" dirty="0">
                <a:solidFill>
                  <a:srgbClr val="484240"/>
                </a:solidFill>
                <a:effectLst/>
                <a:latin typeface="Dida"/>
                <a:ea typeface="+mj-ea"/>
                <a:cs typeface="+mj-cs"/>
              </a:rPr>
              <a:t> directory we just clone into our local machine and open the IDE by typing the </a:t>
            </a:r>
            <a:r>
              <a:rPr lang="en-US" sz="3200" u="sng" kern="1200" dirty="0">
                <a:solidFill>
                  <a:srgbClr val="484240"/>
                </a:solidFill>
                <a:effectLst/>
                <a:latin typeface="Dida"/>
                <a:ea typeface="+mj-ea"/>
                <a:cs typeface="+mj-cs"/>
              </a:rPr>
              <a:t>code .</a:t>
            </a:r>
            <a:endParaRPr lang="en-US" sz="3200" b="1" u="sng" kern="1200" dirty="0">
              <a:solidFill>
                <a:srgbClr val="484240"/>
              </a:solidFill>
              <a:effectLst/>
              <a:latin typeface="Dida"/>
              <a:ea typeface="+mj-ea"/>
              <a:cs typeface="+mj-cs"/>
            </a:endParaRPr>
          </a:p>
        </p:txBody>
      </p:sp>
      <p:sp>
        <p:nvSpPr>
          <p:cNvPr id="10" name="TextBox 9">
            <a:extLst>
              <a:ext uri="{FF2B5EF4-FFF2-40B4-BE49-F238E27FC236}">
                <a16:creationId xmlns:a16="http://schemas.microsoft.com/office/drawing/2014/main" id="{4A276202-1EC1-5BF4-A127-526032F9B32E}"/>
              </a:ext>
            </a:extLst>
          </p:cNvPr>
          <p:cNvSpPr txBox="1"/>
          <p:nvPr/>
        </p:nvSpPr>
        <p:spPr>
          <a:xfrm>
            <a:off x="533768" y="7290102"/>
            <a:ext cx="9525000" cy="2062103"/>
          </a:xfrm>
          <a:prstGeom prst="rect">
            <a:avLst/>
          </a:prstGeom>
          <a:noFill/>
        </p:spPr>
        <p:txBody>
          <a:bodyPr wrap="square">
            <a:spAutoFit/>
          </a:bodyPr>
          <a:lstStyle/>
          <a:p>
            <a:r>
              <a:rPr lang="en-US" sz="3200" dirty="0">
                <a:solidFill>
                  <a:srgbClr val="FFFFFF"/>
                </a:solidFill>
                <a:latin typeface="Dida"/>
              </a:rPr>
              <a:t>After successfully launching the project, if it is the first time, it is necessary to install the SDK first again for the program to work properly. Then you can press run or Shift + F10 normally.</a:t>
            </a:r>
          </a:p>
        </p:txBody>
      </p:sp>
      <p:pic>
        <p:nvPicPr>
          <p:cNvPr id="11" name="Picture 10" descr="Text&#10;&#10;Description automatically generated">
            <a:extLst>
              <a:ext uri="{FF2B5EF4-FFF2-40B4-BE49-F238E27FC236}">
                <a16:creationId xmlns:a16="http://schemas.microsoft.com/office/drawing/2014/main" id="{EFD6864B-D028-86F8-43B4-9913C2DD26F6}"/>
              </a:ext>
            </a:extLst>
          </p:cNvPr>
          <p:cNvPicPr>
            <a:picLocks noChangeAspect="1"/>
          </p:cNvPicPr>
          <p:nvPr/>
        </p:nvPicPr>
        <p:blipFill>
          <a:blip r:embed="rId5"/>
          <a:stretch>
            <a:fillRect/>
          </a:stretch>
        </p:blipFill>
        <p:spPr>
          <a:xfrm>
            <a:off x="1143000" y="-6375702"/>
            <a:ext cx="9906000" cy="5943600"/>
          </a:xfrm>
          <a:prstGeom prst="rect">
            <a:avLst/>
          </a:prstGeom>
        </p:spPr>
      </p:pic>
    </p:spTree>
    <p:extLst>
      <p:ext uri="{BB962C8B-B14F-4D97-AF65-F5344CB8AC3E}">
        <p14:creationId xmlns:p14="http://schemas.microsoft.com/office/powerpoint/2010/main" val="3125046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ED6E5F1F-2C73-2E67-8CF0-E14121231BC2}"/>
              </a:ext>
            </a:extLst>
          </p:cNvPr>
          <p:cNvPicPr>
            <a:picLocks noChangeAspect="1"/>
          </p:cNvPicPr>
          <p:nvPr/>
        </p:nvPicPr>
        <p:blipFill>
          <a:blip r:embed="rId2"/>
          <a:stretch>
            <a:fillRect/>
          </a:stretch>
        </p:blipFill>
        <p:spPr>
          <a:xfrm>
            <a:off x="1143000" y="457200"/>
            <a:ext cx="9906000" cy="5943600"/>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EA129A75-0B0D-33B1-08FB-FE7115D03E7A}"/>
              </a:ext>
            </a:extLst>
          </p:cNvPr>
          <p:cNvPicPr>
            <a:picLocks noChangeAspect="1"/>
          </p:cNvPicPr>
          <p:nvPr/>
        </p:nvPicPr>
        <p:blipFill rotWithShape="1">
          <a:blip r:embed="rId3"/>
          <a:srcRect r="16088" b="-3"/>
          <a:stretch/>
        </p:blipFill>
        <p:spPr>
          <a:xfrm>
            <a:off x="-6659259" y="2410448"/>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descr="Text&#10;&#10;Description automatically generated with medium confidence">
            <a:extLst>
              <a:ext uri="{FF2B5EF4-FFF2-40B4-BE49-F238E27FC236}">
                <a16:creationId xmlns:a16="http://schemas.microsoft.com/office/drawing/2014/main" id="{F728E690-7064-340E-FC28-90F945CB9FD4}"/>
              </a:ext>
            </a:extLst>
          </p:cNvPr>
          <p:cNvPicPr>
            <a:picLocks noChangeAspect="1"/>
          </p:cNvPicPr>
          <p:nvPr/>
        </p:nvPicPr>
        <p:blipFill rotWithShape="1">
          <a:blip r:embed="rId4"/>
          <a:srcRect r="16088" b="-3"/>
          <a:stretch/>
        </p:blipFill>
        <p:spPr>
          <a:xfrm>
            <a:off x="13009834" y="2410448"/>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3AE05DBC-8491-C276-BC53-D8F4AF4CFE04}"/>
              </a:ext>
            </a:extLst>
          </p:cNvPr>
          <p:cNvSpPr txBox="1"/>
          <p:nvPr/>
        </p:nvSpPr>
        <p:spPr>
          <a:xfrm>
            <a:off x="1005008" y="-2049941"/>
            <a:ext cx="10178934" cy="1328730"/>
          </a:xfrm>
          <a:prstGeom prst="rect">
            <a:avLst/>
          </a:prstGeom>
        </p:spPr>
        <p:txBody>
          <a:bodyPr vert="horz" lIns="91440" tIns="45720" rIns="91440" bIns="45720" rtlCol="0" anchor="b">
            <a:normAutofit/>
          </a:bodyPr>
          <a:lstStyle/>
          <a:p>
            <a:pPr marR="0" algn="ctr">
              <a:lnSpc>
                <a:spcPct val="90000"/>
              </a:lnSpc>
              <a:spcBef>
                <a:spcPct val="0"/>
              </a:spcBef>
              <a:spcAft>
                <a:spcPts val="600"/>
              </a:spcAft>
            </a:pPr>
            <a:r>
              <a:rPr lang="en-US" sz="3000" kern="1200">
                <a:solidFill>
                  <a:srgbClr val="484240"/>
                </a:solidFill>
                <a:effectLst/>
                <a:latin typeface="Dida"/>
                <a:ea typeface="+mj-ea"/>
                <a:cs typeface="+mj-cs"/>
              </a:rPr>
              <a:t>Then we will go to the </a:t>
            </a:r>
            <a:r>
              <a:rPr lang="en-US" sz="3000" u="sng" kern="1200">
                <a:solidFill>
                  <a:srgbClr val="484240"/>
                </a:solidFill>
                <a:effectLst/>
                <a:latin typeface="Dida"/>
                <a:ea typeface="+mj-ea"/>
                <a:cs typeface="+mj-cs"/>
              </a:rPr>
              <a:t>QLER-Workflow</a:t>
            </a:r>
            <a:r>
              <a:rPr lang="en-US" sz="3000" kern="1200">
                <a:solidFill>
                  <a:srgbClr val="484240"/>
                </a:solidFill>
                <a:effectLst/>
                <a:latin typeface="Dida"/>
                <a:ea typeface="+mj-ea"/>
                <a:cs typeface="+mj-cs"/>
              </a:rPr>
              <a:t> directory we just clone into our local machine and open the IDE by typing the </a:t>
            </a:r>
            <a:r>
              <a:rPr lang="en-US" sz="3000" u="sng" kern="1200">
                <a:solidFill>
                  <a:srgbClr val="484240"/>
                </a:solidFill>
                <a:effectLst/>
                <a:latin typeface="Dida"/>
                <a:ea typeface="+mj-ea"/>
                <a:cs typeface="+mj-cs"/>
              </a:rPr>
              <a:t>code .</a:t>
            </a:r>
            <a:endParaRPr lang="en-US" sz="3000" b="1" u="sng" kern="1200">
              <a:solidFill>
                <a:srgbClr val="484240"/>
              </a:solidFill>
              <a:effectLst/>
              <a:latin typeface="Dida"/>
              <a:ea typeface="+mj-ea"/>
              <a:cs typeface="+mj-cs"/>
            </a:endParaRPr>
          </a:p>
        </p:txBody>
      </p:sp>
      <p:sp>
        <p:nvSpPr>
          <p:cNvPr id="7" name="TextBox 6">
            <a:extLst>
              <a:ext uri="{FF2B5EF4-FFF2-40B4-BE49-F238E27FC236}">
                <a16:creationId xmlns:a16="http://schemas.microsoft.com/office/drawing/2014/main" id="{D7B4678E-8102-B8FE-9420-E310CDAB11C8}"/>
              </a:ext>
            </a:extLst>
          </p:cNvPr>
          <p:cNvSpPr txBox="1"/>
          <p:nvPr/>
        </p:nvSpPr>
        <p:spPr>
          <a:xfrm>
            <a:off x="533768" y="4338697"/>
            <a:ext cx="9525000" cy="2062103"/>
          </a:xfrm>
          <a:prstGeom prst="rect">
            <a:avLst/>
          </a:prstGeom>
          <a:noFill/>
        </p:spPr>
        <p:txBody>
          <a:bodyPr wrap="square">
            <a:spAutoFit/>
          </a:bodyPr>
          <a:lstStyle/>
          <a:p>
            <a:r>
              <a:rPr lang="en-US" sz="3200" b="1" dirty="0">
                <a:solidFill>
                  <a:srgbClr val="FFFF00"/>
                </a:solidFill>
                <a:latin typeface="Dida"/>
              </a:rPr>
              <a:t>After successfully </a:t>
            </a:r>
            <a:r>
              <a:rPr lang="en-US" sz="3200" dirty="0">
                <a:solidFill>
                  <a:srgbClr val="FFFFFF"/>
                </a:solidFill>
                <a:latin typeface="Dida"/>
              </a:rPr>
              <a:t>launching the project, if it is the first time, it is necessary to install the SDK first again for the program to work properly. Then you can press run or Shift + F10 normally.</a:t>
            </a:r>
          </a:p>
        </p:txBody>
      </p:sp>
    </p:spTree>
    <p:extLst>
      <p:ext uri="{BB962C8B-B14F-4D97-AF65-F5344CB8AC3E}">
        <p14:creationId xmlns:p14="http://schemas.microsoft.com/office/powerpoint/2010/main" val="1723976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CB1F8C8-8E75-3E1E-AE1D-85066E64266D}"/>
              </a:ext>
            </a:extLst>
          </p:cNvPr>
          <p:cNvSpPr txBox="1">
            <a:spLocks/>
          </p:cNvSpPr>
          <p:nvPr/>
        </p:nvSpPr>
        <p:spPr>
          <a:xfrm>
            <a:off x="866775" y="3860800"/>
            <a:ext cx="7524750"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484240"/>
                </a:solidFill>
                <a:latin typeface="Dida"/>
              </a:rPr>
              <a:t>THANK YOU</a:t>
            </a:r>
          </a:p>
        </p:txBody>
      </p:sp>
    </p:spTree>
    <p:extLst>
      <p:ext uri="{BB962C8B-B14F-4D97-AF65-F5344CB8AC3E}">
        <p14:creationId xmlns:p14="http://schemas.microsoft.com/office/powerpoint/2010/main" val="3683084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CE908E-67EA-1DEC-0507-32318DEFC9E0}"/>
              </a:ext>
            </a:extLst>
          </p:cNvPr>
          <p:cNvSpPr txBox="1">
            <a:spLocks/>
          </p:cNvSpPr>
          <p:nvPr/>
        </p:nvSpPr>
        <p:spPr>
          <a:xfrm>
            <a:off x="628650" y="1232296"/>
            <a:ext cx="10515600" cy="4393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484240"/>
                </a:solidFill>
                <a:latin typeface="Dida"/>
              </a:rPr>
              <a:t>Introduction</a:t>
            </a:r>
            <a:br>
              <a:rPr lang="en-US" b="1" dirty="0">
                <a:solidFill>
                  <a:srgbClr val="484240"/>
                </a:solidFill>
                <a:latin typeface="Dida"/>
              </a:rPr>
            </a:br>
            <a:r>
              <a:rPr lang="en-US" b="1" dirty="0">
                <a:solidFill>
                  <a:srgbClr val="484240"/>
                </a:solidFill>
                <a:latin typeface="Dida"/>
              </a:rPr>
              <a:t>Design Concept</a:t>
            </a:r>
            <a:br>
              <a:rPr lang="en-US" b="1" dirty="0">
                <a:solidFill>
                  <a:srgbClr val="484240"/>
                </a:solidFill>
                <a:latin typeface="Dida"/>
              </a:rPr>
            </a:br>
            <a:r>
              <a:rPr lang="en-US" b="1" dirty="0">
                <a:solidFill>
                  <a:srgbClr val="484240"/>
                </a:solidFill>
                <a:latin typeface="Dida"/>
              </a:rPr>
              <a:t>Class Diagram</a:t>
            </a:r>
            <a:br>
              <a:rPr lang="en-US" b="1" dirty="0">
                <a:solidFill>
                  <a:srgbClr val="484240"/>
                </a:solidFill>
                <a:latin typeface="Dida"/>
              </a:rPr>
            </a:br>
            <a:r>
              <a:rPr lang="en-US" b="1" dirty="0">
                <a:solidFill>
                  <a:srgbClr val="484240"/>
                </a:solidFill>
                <a:latin typeface="Dida"/>
              </a:rPr>
              <a:t>Algorithms</a:t>
            </a:r>
            <a:br>
              <a:rPr lang="en-US" b="1" dirty="0">
                <a:solidFill>
                  <a:srgbClr val="484240"/>
                </a:solidFill>
                <a:latin typeface="Dida"/>
              </a:rPr>
            </a:br>
            <a:r>
              <a:rPr lang="en-US" b="1" dirty="0">
                <a:solidFill>
                  <a:srgbClr val="484240"/>
                </a:solidFill>
                <a:latin typeface="Dida"/>
              </a:rPr>
              <a:t>Installation and Usage</a:t>
            </a:r>
            <a:br>
              <a:rPr lang="en-US" b="1" dirty="0">
                <a:solidFill>
                  <a:srgbClr val="484240"/>
                </a:solidFill>
                <a:latin typeface="Dida"/>
              </a:rPr>
            </a:br>
            <a:r>
              <a:rPr lang="en-US" b="1" dirty="0">
                <a:solidFill>
                  <a:srgbClr val="484240"/>
                </a:solidFill>
                <a:latin typeface="Dida"/>
              </a:rPr>
              <a:t>Conclusion</a:t>
            </a:r>
            <a:endParaRPr lang="en-US" dirty="0">
              <a:solidFill>
                <a:srgbClr val="484240"/>
              </a:solidFill>
              <a:latin typeface="Dida"/>
            </a:endParaRPr>
          </a:p>
        </p:txBody>
      </p:sp>
      <p:sp>
        <p:nvSpPr>
          <p:cNvPr id="7" name="Title 3">
            <a:extLst>
              <a:ext uri="{FF2B5EF4-FFF2-40B4-BE49-F238E27FC236}">
                <a16:creationId xmlns:a16="http://schemas.microsoft.com/office/drawing/2014/main" id="{5B3F34CB-C215-3A49-7A38-A701F3463637}"/>
              </a:ext>
            </a:extLst>
          </p:cNvPr>
          <p:cNvSpPr>
            <a:spLocks noGrp="1"/>
          </p:cNvSpPr>
          <p:nvPr>
            <p:ph type="title"/>
          </p:nvPr>
        </p:nvSpPr>
        <p:spPr>
          <a:xfrm>
            <a:off x="2428875" y="7057826"/>
            <a:ext cx="7048500" cy="1325563"/>
          </a:xfrm>
        </p:spPr>
        <p:txBody>
          <a:bodyPr>
            <a:noAutofit/>
          </a:bodyPr>
          <a:lstStyle/>
          <a:p>
            <a:r>
              <a:rPr lang="en-US" sz="2400" b="1" dirty="0">
                <a:latin typeface="Dida"/>
              </a:rPr>
              <a:t>Introduction</a:t>
            </a:r>
            <a:br>
              <a:rPr lang="en-US" sz="2400" b="1" dirty="0">
                <a:latin typeface="Dida"/>
              </a:rPr>
            </a:br>
            <a:r>
              <a:rPr lang="en-US" sz="1200" dirty="0">
                <a:latin typeface="Dida"/>
              </a:rPr>
              <a:t>I am Kittipong Prasompong, a first-year Engineering Computer student at Kasetsart University Sriracha campus. My project, QLER Workflow, was inspired by Trello.com. I had trouble creating new lists and sought to improve the process with a more user-friendly interface.</a:t>
            </a:r>
            <a:br>
              <a:rPr lang="en-US" sz="1200" dirty="0">
                <a:latin typeface="Dida"/>
              </a:rPr>
            </a:br>
            <a:r>
              <a:rPr lang="en-US" sz="1200" dirty="0">
                <a:latin typeface="Dida"/>
              </a:rPr>
              <a:t>This project used JavaFX and ControlFX to create a unique design and implementation. I will explain the design, class diagram, algorithms, installation, and usage of QLER Workflow during the presentation</a:t>
            </a:r>
            <a:endParaRPr lang="en-US" sz="2400" dirty="0">
              <a:latin typeface="Dida"/>
            </a:endParaRPr>
          </a:p>
        </p:txBody>
      </p:sp>
      <p:pic>
        <p:nvPicPr>
          <p:cNvPr id="8" name="Picture 7" descr="Graphical user interface, chat or text message&#10;&#10;Description automatically generated">
            <a:extLst>
              <a:ext uri="{FF2B5EF4-FFF2-40B4-BE49-F238E27FC236}">
                <a16:creationId xmlns:a16="http://schemas.microsoft.com/office/drawing/2014/main" id="{C57D3153-7B0C-77F7-4D17-B71F6B0938FE}"/>
              </a:ext>
            </a:extLst>
          </p:cNvPr>
          <p:cNvPicPr>
            <a:picLocks noChangeAspect="1"/>
          </p:cNvPicPr>
          <p:nvPr/>
        </p:nvPicPr>
        <p:blipFill rotWithShape="1">
          <a:blip r:embed="rId2"/>
          <a:srcRect l="25676" t="16084" r="51126" b="32131"/>
          <a:stretch/>
        </p:blipFill>
        <p:spPr>
          <a:xfrm rot="16478685">
            <a:off x="-8978898" y="-4770242"/>
            <a:ext cx="5923274" cy="9088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ContrastingLeftFacing"/>
            <a:lightRig rig="threePt" dir="t"/>
          </a:scene3d>
        </p:spPr>
      </p:pic>
      <p:pic>
        <p:nvPicPr>
          <p:cNvPr id="9" name="Picture 8" descr="Graphical user interface, chat or text message&#10;&#10;Description automatically generated">
            <a:extLst>
              <a:ext uri="{FF2B5EF4-FFF2-40B4-BE49-F238E27FC236}">
                <a16:creationId xmlns:a16="http://schemas.microsoft.com/office/drawing/2014/main" id="{12B19848-F771-17F1-6D27-FDCBD9949831}"/>
              </a:ext>
            </a:extLst>
          </p:cNvPr>
          <p:cNvPicPr>
            <a:picLocks noChangeAspect="1"/>
          </p:cNvPicPr>
          <p:nvPr/>
        </p:nvPicPr>
        <p:blipFill rotWithShape="1">
          <a:blip r:embed="rId2"/>
          <a:srcRect l="1478" t="14813" r="75324" b="64834"/>
          <a:stretch/>
        </p:blipFill>
        <p:spPr>
          <a:xfrm>
            <a:off x="4503743" y="21499512"/>
            <a:ext cx="3184514" cy="19204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RelaxedModerately"/>
            <a:lightRig rig="threePt" dir="t"/>
          </a:scene3d>
        </p:spPr>
      </p:pic>
    </p:spTree>
    <p:extLst>
      <p:ext uri="{BB962C8B-B14F-4D97-AF65-F5344CB8AC3E}">
        <p14:creationId xmlns:p14="http://schemas.microsoft.com/office/powerpoint/2010/main" val="2764289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1DA0D0-F82D-191D-4945-327F2C5BFEF8}"/>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3008" b="99769" l="2949" r="97351">
                        <a14:foregroundMark x1="54173" y1="9427" x2="53823" y2="8907"/>
                        <a14:foregroundMark x1="54673" y1="5437" x2="55372" y2="4858"/>
                        <a14:foregroundMark x1="55372" y1="4858" x2="56572" y2="4280"/>
                        <a14:foregroundMark x1="59220" y1="3181" x2="59220" y2="3181"/>
                        <a14:foregroundMark x1="44678" y1="81087" x2="42429" y2="84558"/>
                        <a14:foregroundMark x1="40980" y1="85541" x2="18541" y2="93060"/>
                        <a14:foregroundMark x1="8696" y1="93638" x2="7146" y2="94853"/>
                        <a14:foregroundMark x1="2949" y1="97108" x2="19840" y2="86408"/>
                        <a14:foregroundMark x1="85857" y1="98496" x2="87656" y2="98496"/>
                        <a14:foregroundMark x1="93303" y1="99884" x2="93303" y2="99884"/>
                        <a14:foregroundMark x1="97251" y1="99422" x2="97251" y2="99422"/>
                        <a14:foregroundMark x1="97351" y1="99422" x2="97351" y2="99422"/>
                      </a14:backgroundRemoval>
                    </a14:imgEffect>
                  </a14:imgLayer>
                </a14:imgProps>
              </a:ext>
            </a:extLst>
          </a:blip>
          <a:stretch>
            <a:fillRect/>
          </a:stretch>
        </p:blipFill>
        <p:spPr>
          <a:xfrm>
            <a:off x="2200639" y="1255373"/>
            <a:ext cx="7200536" cy="6221752"/>
          </a:xfrm>
          <a:prstGeom prst="rect">
            <a:avLst/>
          </a:prstGeom>
        </p:spPr>
      </p:pic>
      <p:sp>
        <p:nvSpPr>
          <p:cNvPr id="12" name="Rectangle 11">
            <a:extLst>
              <a:ext uri="{FF2B5EF4-FFF2-40B4-BE49-F238E27FC236}">
                <a16:creationId xmlns:a16="http://schemas.microsoft.com/office/drawing/2014/main" id="{5E584A88-9635-3354-3813-5E938FEF99C8}"/>
              </a:ext>
            </a:extLst>
          </p:cNvPr>
          <p:cNvSpPr/>
          <p:nvPr/>
        </p:nvSpPr>
        <p:spPr>
          <a:xfrm>
            <a:off x="0" y="0"/>
            <a:ext cx="12192000" cy="6858000"/>
          </a:xfrm>
          <a:prstGeom prst="rect">
            <a:avLst/>
          </a:prstGeom>
          <a:solidFill>
            <a:srgbClr val="EFEBE5">
              <a:alpha val="40000"/>
            </a:srgbClr>
          </a:solid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4" name="Title 3">
            <a:extLst>
              <a:ext uri="{FF2B5EF4-FFF2-40B4-BE49-F238E27FC236}">
                <a16:creationId xmlns:a16="http://schemas.microsoft.com/office/drawing/2014/main" id="{77895AF6-8AFB-E46D-3FEE-B7CF269267AD}"/>
              </a:ext>
            </a:extLst>
          </p:cNvPr>
          <p:cNvSpPr>
            <a:spLocks noGrp="1"/>
          </p:cNvSpPr>
          <p:nvPr>
            <p:ph type="title"/>
          </p:nvPr>
        </p:nvSpPr>
        <p:spPr>
          <a:xfrm>
            <a:off x="2428875" y="2581076"/>
            <a:ext cx="7048500" cy="1325563"/>
          </a:xfrm>
        </p:spPr>
        <p:txBody>
          <a:bodyPr>
            <a:noAutofit/>
          </a:bodyPr>
          <a:lstStyle/>
          <a:p>
            <a:r>
              <a:rPr lang="en-US" sz="2400" b="1" dirty="0">
                <a:latin typeface="Dida"/>
              </a:rPr>
              <a:t>Introduction</a:t>
            </a:r>
            <a:br>
              <a:rPr lang="en-US" sz="2400" b="1" dirty="0">
                <a:latin typeface="Dida"/>
              </a:rPr>
            </a:br>
            <a:r>
              <a:rPr lang="en-US" sz="1200" dirty="0">
                <a:latin typeface="Dida"/>
              </a:rPr>
              <a:t>I am Kittipong Prasompong, a first-year Engineering Computer student at Kasetsart University Sriracha campus. My project, QLER Workflow, was inspired by Trello.com. I had trouble creating new lists and sought to improve the process with a more user-friendly interface.</a:t>
            </a:r>
            <a:br>
              <a:rPr lang="en-US" sz="1200" dirty="0">
                <a:latin typeface="Dida"/>
              </a:rPr>
            </a:br>
            <a:r>
              <a:rPr lang="en-US" sz="1200" dirty="0">
                <a:latin typeface="Dida"/>
              </a:rPr>
              <a:t>This project used JavaFX and ControlFX to create a unique design and implementation. I will explain the design, class diagram, algorithms, installation, and usage of QLER Workflow during the presentation</a:t>
            </a:r>
            <a:endParaRPr lang="en-US" sz="2400" dirty="0">
              <a:latin typeface="Dida"/>
            </a:endParaRPr>
          </a:p>
        </p:txBody>
      </p:sp>
      <p:pic>
        <p:nvPicPr>
          <p:cNvPr id="13" name="Picture 12" descr="Graphical user interface, chat or text message&#10;&#10;Description automatically generated">
            <a:extLst>
              <a:ext uri="{FF2B5EF4-FFF2-40B4-BE49-F238E27FC236}">
                <a16:creationId xmlns:a16="http://schemas.microsoft.com/office/drawing/2014/main" id="{37FFB337-D2C7-72FB-299E-088499D429C8}"/>
              </a:ext>
            </a:extLst>
          </p:cNvPr>
          <p:cNvPicPr>
            <a:picLocks noChangeAspect="1"/>
          </p:cNvPicPr>
          <p:nvPr/>
        </p:nvPicPr>
        <p:blipFill>
          <a:blip r:embed="rId4"/>
          <a:stretch>
            <a:fillRect/>
          </a:stretch>
        </p:blipFill>
        <p:spPr>
          <a:xfrm>
            <a:off x="1793081" y="6972300"/>
            <a:ext cx="8605838" cy="5915593"/>
          </a:xfrm>
          <a:prstGeom prst="rect">
            <a:avLst/>
          </a:prstGeom>
        </p:spPr>
      </p:pic>
      <p:sp>
        <p:nvSpPr>
          <p:cNvPr id="14" name="Title 1">
            <a:extLst>
              <a:ext uri="{FF2B5EF4-FFF2-40B4-BE49-F238E27FC236}">
                <a16:creationId xmlns:a16="http://schemas.microsoft.com/office/drawing/2014/main" id="{DA1C5A67-7C3A-94B7-699E-0BB7B6B7998A}"/>
              </a:ext>
            </a:extLst>
          </p:cNvPr>
          <p:cNvSpPr txBox="1">
            <a:spLocks/>
          </p:cNvSpPr>
          <p:nvPr/>
        </p:nvSpPr>
        <p:spPr>
          <a:xfrm>
            <a:off x="-5410200" y="1232296"/>
            <a:ext cx="10515600" cy="4393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484240"/>
                </a:solidFill>
                <a:latin typeface="Dida"/>
              </a:rPr>
              <a:t>Introduction</a:t>
            </a:r>
            <a:br>
              <a:rPr lang="en-US" b="1" dirty="0">
                <a:solidFill>
                  <a:srgbClr val="484240"/>
                </a:solidFill>
                <a:latin typeface="Dida"/>
              </a:rPr>
            </a:br>
            <a:r>
              <a:rPr lang="en-US" b="1" dirty="0">
                <a:solidFill>
                  <a:srgbClr val="484240"/>
                </a:solidFill>
                <a:latin typeface="Dida"/>
              </a:rPr>
              <a:t>Design Concept</a:t>
            </a:r>
            <a:br>
              <a:rPr lang="en-US" b="1" dirty="0">
                <a:solidFill>
                  <a:srgbClr val="484240"/>
                </a:solidFill>
                <a:latin typeface="Dida"/>
              </a:rPr>
            </a:br>
            <a:r>
              <a:rPr lang="en-US" b="1" dirty="0">
                <a:solidFill>
                  <a:srgbClr val="484240"/>
                </a:solidFill>
                <a:latin typeface="Dida"/>
              </a:rPr>
              <a:t>Class Diagram</a:t>
            </a:r>
            <a:br>
              <a:rPr lang="en-US" b="1" dirty="0">
                <a:solidFill>
                  <a:srgbClr val="484240"/>
                </a:solidFill>
                <a:latin typeface="Dida"/>
              </a:rPr>
            </a:br>
            <a:r>
              <a:rPr lang="en-US" b="1" dirty="0">
                <a:solidFill>
                  <a:srgbClr val="484240"/>
                </a:solidFill>
                <a:latin typeface="Dida"/>
              </a:rPr>
              <a:t>Algorithms</a:t>
            </a:r>
            <a:br>
              <a:rPr lang="en-US" b="1" dirty="0">
                <a:solidFill>
                  <a:srgbClr val="484240"/>
                </a:solidFill>
                <a:latin typeface="Dida"/>
              </a:rPr>
            </a:br>
            <a:r>
              <a:rPr lang="en-US" b="1" dirty="0">
                <a:solidFill>
                  <a:srgbClr val="484240"/>
                </a:solidFill>
                <a:latin typeface="Dida"/>
              </a:rPr>
              <a:t>Installation and Usage</a:t>
            </a:r>
            <a:br>
              <a:rPr lang="en-US" b="1" dirty="0">
                <a:solidFill>
                  <a:srgbClr val="484240"/>
                </a:solidFill>
                <a:latin typeface="Dida"/>
              </a:rPr>
            </a:br>
            <a:r>
              <a:rPr lang="en-US" b="1" dirty="0">
                <a:solidFill>
                  <a:srgbClr val="484240"/>
                </a:solidFill>
                <a:latin typeface="Dida"/>
              </a:rPr>
              <a:t>Conclusion</a:t>
            </a:r>
            <a:endParaRPr lang="en-US" dirty="0">
              <a:solidFill>
                <a:srgbClr val="484240"/>
              </a:solidFill>
              <a:latin typeface="Dida"/>
            </a:endParaRPr>
          </a:p>
        </p:txBody>
      </p:sp>
      <p:sp>
        <p:nvSpPr>
          <p:cNvPr id="15" name="Title 3">
            <a:extLst>
              <a:ext uri="{FF2B5EF4-FFF2-40B4-BE49-F238E27FC236}">
                <a16:creationId xmlns:a16="http://schemas.microsoft.com/office/drawing/2014/main" id="{C464DD0F-A1AC-A02A-EE08-BB3695480381}"/>
              </a:ext>
            </a:extLst>
          </p:cNvPr>
          <p:cNvSpPr txBox="1">
            <a:spLocks/>
          </p:cNvSpPr>
          <p:nvPr/>
        </p:nvSpPr>
        <p:spPr>
          <a:xfrm>
            <a:off x="2571750" y="-2269162"/>
            <a:ext cx="7048500" cy="22576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484240"/>
                </a:solidFill>
                <a:latin typeface="Dida"/>
              </a:rPr>
              <a:t>Design Concept</a:t>
            </a:r>
            <a:br>
              <a:rPr lang="en-US" sz="1400" b="1" dirty="0">
                <a:solidFill>
                  <a:srgbClr val="484240"/>
                </a:solidFill>
                <a:latin typeface="Dida"/>
              </a:rPr>
            </a:br>
            <a:r>
              <a:rPr lang="en-US" sz="1400" dirty="0">
                <a:solidFill>
                  <a:srgbClr val="484240"/>
                </a:solidFill>
                <a:latin typeface="Dida"/>
              </a:rPr>
              <a:t>The primary goal of QLER Workflow was to create a more user-friendly interface compared to Trello. To achieve this, I reduced unnecessary features and focused on simplifying the process of creating new lists.</a:t>
            </a:r>
            <a:br>
              <a:rPr lang="en-US" sz="1400" dirty="0">
                <a:solidFill>
                  <a:srgbClr val="484240"/>
                </a:solidFill>
                <a:latin typeface="Dida"/>
              </a:rPr>
            </a:br>
            <a:r>
              <a:rPr lang="en-US" sz="1400" dirty="0">
                <a:solidFill>
                  <a:srgbClr val="484240"/>
                </a:solidFill>
                <a:latin typeface="Dida"/>
              </a:rPr>
              <a:t>The UI was designed to be clean and easy to navigate, with a simple drag-and-drop feature for moving tasks between </a:t>
            </a:r>
            <a:r>
              <a:rPr lang="en-US" sz="1400">
                <a:solidFill>
                  <a:srgbClr val="484240"/>
                </a:solidFill>
                <a:latin typeface="Dida"/>
              </a:rPr>
              <a:t>lists.</a:t>
            </a:r>
            <a:endParaRPr lang="en-US" sz="1400" dirty="0">
              <a:solidFill>
                <a:srgbClr val="484240"/>
              </a:solidFill>
              <a:latin typeface="Dida"/>
            </a:endParaRPr>
          </a:p>
        </p:txBody>
      </p:sp>
      <p:pic>
        <p:nvPicPr>
          <p:cNvPr id="16" name="Picture 15">
            <a:extLst>
              <a:ext uri="{FF2B5EF4-FFF2-40B4-BE49-F238E27FC236}">
                <a16:creationId xmlns:a16="http://schemas.microsoft.com/office/drawing/2014/main" id="{4C4B32F9-C51B-11E4-4EB4-EFC2578DA03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6428956"/>
            <a:ext cx="5943600" cy="4312920"/>
          </a:xfrm>
          <a:prstGeom prst="rect">
            <a:avLst/>
          </a:prstGeom>
          <a:noFill/>
          <a:ln>
            <a:noFill/>
          </a:ln>
        </p:spPr>
      </p:pic>
    </p:spTree>
    <p:extLst>
      <p:ext uri="{BB962C8B-B14F-4D97-AF65-F5344CB8AC3E}">
        <p14:creationId xmlns:p14="http://schemas.microsoft.com/office/powerpoint/2010/main" val="939136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pic>
        <p:nvPicPr>
          <p:cNvPr id="2" name="Picture 1" descr="Graphical user interface, chat or text message&#10;&#10;Description automatically generated">
            <a:extLst>
              <a:ext uri="{FF2B5EF4-FFF2-40B4-BE49-F238E27FC236}">
                <a16:creationId xmlns:a16="http://schemas.microsoft.com/office/drawing/2014/main" id="{F3CDF6A5-84E7-CD29-79E7-8C85918472B7}"/>
              </a:ext>
            </a:extLst>
          </p:cNvPr>
          <p:cNvPicPr>
            <a:picLocks noChangeAspect="1"/>
          </p:cNvPicPr>
          <p:nvPr/>
        </p:nvPicPr>
        <p:blipFill>
          <a:blip r:embed="rId2"/>
          <a:stretch>
            <a:fillRect/>
          </a:stretch>
        </p:blipFill>
        <p:spPr>
          <a:xfrm>
            <a:off x="1793081" y="2743200"/>
            <a:ext cx="8605838" cy="5915593"/>
          </a:xfrm>
          <a:prstGeom prst="rect">
            <a:avLst/>
          </a:prstGeom>
        </p:spPr>
      </p:pic>
      <p:sp>
        <p:nvSpPr>
          <p:cNvPr id="3" name="Title 3">
            <a:extLst>
              <a:ext uri="{FF2B5EF4-FFF2-40B4-BE49-F238E27FC236}">
                <a16:creationId xmlns:a16="http://schemas.microsoft.com/office/drawing/2014/main" id="{CCB1F8C8-8E75-3E1E-AE1D-85066E64266D}"/>
              </a:ext>
            </a:extLst>
          </p:cNvPr>
          <p:cNvSpPr txBox="1">
            <a:spLocks/>
          </p:cNvSpPr>
          <p:nvPr/>
        </p:nvSpPr>
        <p:spPr>
          <a:xfrm>
            <a:off x="2571750" y="485576"/>
            <a:ext cx="7048500" cy="22576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484240"/>
                </a:solidFill>
                <a:latin typeface="Dida"/>
              </a:rPr>
              <a:t>Design Concept</a:t>
            </a:r>
            <a:br>
              <a:rPr lang="en-US" sz="1400" b="1" dirty="0">
                <a:solidFill>
                  <a:srgbClr val="484240"/>
                </a:solidFill>
                <a:latin typeface="Dida"/>
              </a:rPr>
            </a:br>
            <a:r>
              <a:rPr lang="en-US" sz="1400" dirty="0">
                <a:solidFill>
                  <a:srgbClr val="484240"/>
                </a:solidFill>
                <a:latin typeface="Dida"/>
              </a:rPr>
              <a:t>The primary goal of QLER Workflow was to create a more user-friendly interface compared to Trello. To achieve this, I reduced unnecessary features and focused on simplifying the process of creating new lists.</a:t>
            </a:r>
            <a:br>
              <a:rPr lang="en-US" sz="1400" dirty="0">
                <a:solidFill>
                  <a:srgbClr val="484240"/>
                </a:solidFill>
                <a:latin typeface="Dida"/>
              </a:rPr>
            </a:br>
            <a:r>
              <a:rPr lang="en-US" sz="1400" dirty="0">
                <a:solidFill>
                  <a:srgbClr val="484240"/>
                </a:solidFill>
                <a:latin typeface="Dida"/>
              </a:rPr>
              <a:t>The UI was designed to be clean and easy to navigate, with a simple drag-and-drop feature for moving tasks between lists.</a:t>
            </a:r>
          </a:p>
        </p:txBody>
      </p:sp>
      <p:sp>
        <p:nvSpPr>
          <p:cNvPr id="7" name="Title 3">
            <a:extLst>
              <a:ext uri="{FF2B5EF4-FFF2-40B4-BE49-F238E27FC236}">
                <a16:creationId xmlns:a16="http://schemas.microsoft.com/office/drawing/2014/main" id="{AEA4B57F-955D-3755-4448-3A3C9B9DB46A}"/>
              </a:ext>
            </a:extLst>
          </p:cNvPr>
          <p:cNvSpPr txBox="1">
            <a:spLocks/>
          </p:cNvSpPr>
          <p:nvPr/>
        </p:nvSpPr>
        <p:spPr>
          <a:xfrm>
            <a:off x="26114784" y="4076700"/>
            <a:ext cx="7524750"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484240"/>
                </a:solidFill>
                <a:latin typeface="Dida"/>
              </a:rPr>
              <a:t>Class Diagram</a:t>
            </a:r>
          </a:p>
          <a:p>
            <a:r>
              <a:rPr lang="en-US" sz="1400" dirty="0">
                <a:solidFill>
                  <a:srgbClr val="484240"/>
                </a:solidFill>
                <a:latin typeface="Dida"/>
              </a:rPr>
              <a:t>The class diagram for QLER Workflow includes two main classes: </a:t>
            </a:r>
            <a:r>
              <a:rPr lang="en-US" sz="1400" dirty="0" err="1">
                <a:solidFill>
                  <a:srgbClr val="484240"/>
                </a:solidFill>
                <a:latin typeface="Dida"/>
              </a:rPr>
              <a:t>MainApplication</a:t>
            </a:r>
            <a:r>
              <a:rPr lang="en-US" sz="1400" dirty="0">
                <a:solidFill>
                  <a:srgbClr val="484240"/>
                </a:solidFill>
                <a:latin typeface="Dida"/>
              </a:rPr>
              <a:t>, and </a:t>
            </a:r>
            <a:r>
              <a:rPr lang="en-US" sz="1400" dirty="0" err="1">
                <a:solidFill>
                  <a:srgbClr val="484240"/>
                </a:solidFill>
                <a:latin typeface="Dida"/>
              </a:rPr>
              <a:t>CreateListController</a:t>
            </a:r>
            <a:r>
              <a:rPr lang="en-US" sz="1400" dirty="0">
                <a:solidFill>
                  <a:srgbClr val="484240"/>
                </a:solidFill>
                <a:latin typeface="Dida"/>
              </a:rPr>
              <a:t>. the </a:t>
            </a:r>
            <a:r>
              <a:rPr lang="en-US" sz="1400" dirty="0" err="1">
                <a:solidFill>
                  <a:srgbClr val="484240"/>
                </a:solidFill>
                <a:latin typeface="Dida"/>
              </a:rPr>
              <a:t>CreateListController</a:t>
            </a:r>
            <a:r>
              <a:rPr lang="en-US" sz="1400" dirty="0">
                <a:solidFill>
                  <a:srgbClr val="484240"/>
                </a:solidFill>
                <a:latin typeface="Dida"/>
              </a:rPr>
              <a:t> class represents each individual list and cards within the project. The relationships between the classes are also clearly defined, ensuring smooth communication between them.</a:t>
            </a:r>
          </a:p>
          <a:p>
            <a:endParaRPr lang="en-US" sz="3200" b="1" dirty="0">
              <a:solidFill>
                <a:srgbClr val="484240"/>
              </a:solidFill>
              <a:latin typeface="Dida"/>
            </a:endParaRPr>
          </a:p>
        </p:txBody>
      </p:sp>
      <p:pic>
        <p:nvPicPr>
          <p:cNvPr id="11" name="Picture 10">
            <a:extLst>
              <a:ext uri="{FF2B5EF4-FFF2-40B4-BE49-F238E27FC236}">
                <a16:creationId xmlns:a16="http://schemas.microsoft.com/office/drawing/2014/main" id="{B4AFFDF1-D329-84B4-EC05-63A6374543B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978910"/>
            <a:ext cx="5943600" cy="4312920"/>
          </a:xfrm>
          <a:prstGeom prst="rect">
            <a:avLst/>
          </a:prstGeom>
          <a:noFill/>
          <a:ln>
            <a:noFill/>
          </a:ln>
        </p:spPr>
      </p:pic>
    </p:spTree>
    <p:extLst>
      <p:ext uri="{BB962C8B-B14F-4D97-AF65-F5344CB8AC3E}">
        <p14:creationId xmlns:p14="http://schemas.microsoft.com/office/powerpoint/2010/main" val="3311729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pic>
        <p:nvPicPr>
          <p:cNvPr id="2" name="Picture 1" descr="Graphical user interface, chat or text message&#10;&#10;Description automatically generated">
            <a:extLst>
              <a:ext uri="{FF2B5EF4-FFF2-40B4-BE49-F238E27FC236}">
                <a16:creationId xmlns:a16="http://schemas.microsoft.com/office/drawing/2014/main" id="{F3CDF6A5-84E7-CD29-79E7-8C85918472B7}"/>
              </a:ext>
            </a:extLst>
          </p:cNvPr>
          <p:cNvPicPr>
            <a:picLocks noChangeAspect="1"/>
          </p:cNvPicPr>
          <p:nvPr/>
        </p:nvPicPr>
        <p:blipFill>
          <a:blip r:embed="rId2"/>
          <a:stretch>
            <a:fillRect/>
          </a:stretch>
        </p:blipFill>
        <p:spPr>
          <a:xfrm>
            <a:off x="1793081" y="7277100"/>
            <a:ext cx="8605838" cy="5915593"/>
          </a:xfrm>
          <a:prstGeom prst="rect">
            <a:avLst/>
          </a:prstGeom>
        </p:spPr>
      </p:pic>
      <p:sp>
        <p:nvSpPr>
          <p:cNvPr id="3" name="Title 3">
            <a:extLst>
              <a:ext uri="{FF2B5EF4-FFF2-40B4-BE49-F238E27FC236}">
                <a16:creationId xmlns:a16="http://schemas.microsoft.com/office/drawing/2014/main" id="{CCB1F8C8-8E75-3E1E-AE1D-85066E64266D}"/>
              </a:ext>
            </a:extLst>
          </p:cNvPr>
          <p:cNvSpPr txBox="1">
            <a:spLocks/>
          </p:cNvSpPr>
          <p:nvPr/>
        </p:nvSpPr>
        <p:spPr>
          <a:xfrm>
            <a:off x="333375" y="4076700"/>
            <a:ext cx="7524750"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484240"/>
                </a:solidFill>
                <a:latin typeface="Dida"/>
              </a:rPr>
              <a:t>Class Diagram</a:t>
            </a:r>
          </a:p>
          <a:p>
            <a:r>
              <a:rPr lang="en-US" sz="1400" dirty="0">
                <a:solidFill>
                  <a:srgbClr val="484240"/>
                </a:solidFill>
                <a:latin typeface="Dida"/>
              </a:rPr>
              <a:t>The class diagram for QLER Workflow includes two main classes: </a:t>
            </a:r>
            <a:r>
              <a:rPr lang="en-US" sz="1400" dirty="0" err="1">
                <a:solidFill>
                  <a:srgbClr val="484240"/>
                </a:solidFill>
                <a:latin typeface="Dida"/>
              </a:rPr>
              <a:t>MainApplication</a:t>
            </a:r>
            <a:r>
              <a:rPr lang="en-US" sz="1400" dirty="0">
                <a:solidFill>
                  <a:srgbClr val="484240"/>
                </a:solidFill>
                <a:latin typeface="Dida"/>
              </a:rPr>
              <a:t>, and </a:t>
            </a:r>
            <a:r>
              <a:rPr lang="en-US" sz="1400" dirty="0" err="1">
                <a:solidFill>
                  <a:srgbClr val="484240"/>
                </a:solidFill>
                <a:latin typeface="Dida"/>
              </a:rPr>
              <a:t>CreateListController</a:t>
            </a:r>
            <a:r>
              <a:rPr lang="en-US" sz="1400" dirty="0">
                <a:solidFill>
                  <a:srgbClr val="484240"/>
                </a:solidFill>
                <a:latin typeface="Dida"/>
              </a:rPr>
              <a:t>. the </a:t>
            </a:r>
            <a:r>
              <a:rPr lang="en-US" sz="1400" dirty="0" err="1">
                <a:solidFill>
                  <a:srgbClr val="484240"/>
                </a:solidFill>
                <a:latin typeface="Dida"/>
              </a:rPr>
              <a:t>CreateListController</a:t>
            </a:r>
            <a:r>
              <a:rPr lang="en-US" sz="1400" dirty="0">
                <a:solidFill>
                  <a:srgbClr val="484240"/>
                </a:solidFill>
                <a:latin typeface="Dida"/>
              </a:rPr>
              <a:t> class represents each individual list and cards within the project. The relationships between the classes are also clearly defined, ensuring smooth communication between them.</a:t>
            </a:r>
          </a:p>
          <a:p>
            <a:endParaRPr lang="en-US" sz="2000" b="1" dirty="0">
              <a:solidFill>
                <a:srgbClr val="484240"/>
              </a:solidFill>
              <a:latin typeface="Dida"/>
            </a:endParaRPr>
          </a:p>
        </p:txBody>
      </p:sp>
      <p:pic>
        <p:nvPicPr>
          <p:cNvPr id="6" name="Picture 5">
            <a:extLst>
              <a:ext uri="{FF2B5EF4-FFF2-40B4-BE49-F238E27FC236}">
                <a16:creationId xmlns:a16="http://schemas.microsoft.com/office/drawing/2014/main" id="{844AD399-E5B1-6FAC-EE45-3560E6F3359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00990"/>
            <a:ext cx="5943600" cy="4312920"/>
          </a:xfrm>
          <a:prstGeom prst="rect">
            <a:avLst/>
          </a:prstGeom>
          <a:noFill/>
          <a:ln>
            <a:noFill/>
          </a:ln>
        </p:spPr>
      </p:pic>
      <p:sp>
        <p:nvSpPr>
          <p:cNvPr id="8" name="TextBox 7">
            <a:extLst>
              <a:ext uri="{FF2B5EF4-FFF2-40B4-BE49-F238E27FC236}">
                <a16:creationId xmlns:a16="http://schemas.microsoft.com/office/drawing/2014/main" id="{02AB276C-BC4C-86C5-089E-0FDCF4C4CFD2}"/>
              </a:ext>
            </a:extLst>
          </p:cNvPr>
          <p:cNvSpPr txBox="1"/>
          <p:nvPr/>
        </p:nvSpPr>
        <p:spPr>
          <a:xfrm>
            <a:off x="366486" y="-1769269"/>
            <a:ext cx="6096000" cy="1692771"/>
          </a:xfrm>
          <a:prstGeom prst="rect">
            <a:avLst/>
          </a:prstGeom>
          <a:noFill/>
        </p:spPr>
        <p:txBody>
          <a:bodyPr wrap="square">
            <a:spAutoFit/>
          </a:bodyPr>
          <a:lstStyle/>
          <a:p>
            <a:r>
              <a:rPr lang="en-US" sz="2000" b="1" dirty="0">
                <a:solidFill>
                  <a:schemeClr val="bg1"/>
                </a:solidFill>
                <a:latin typeface="Dida"/>
              </a:rPr>
              <a:t>Algorithms</a:t>
            </a:r>
          </a:p>
          <a:p>
            <a:r>
              <a:rPr lang="en-US" sz="1400" dirty="0">
                <a:solidFill>
                  <a:schemeClr val="bg1"/>
                </a:solidFill>
              </a:rPr>
              <a:t>The algorithms used by QLER Workflow help to organize tasks and improve workflow efficiency by creating and managing lists and cards, and by providing drag and drop functionality.</a:t>
            </a:r>
          </a:p>
          <a:p>
            <a:r>
              <a:rPr lang="en-US" sz="1400" dirty="0">
                <a:solidFill>
                  <a:schemeClr val="bg1"/>
                </a:solidFill>
              </a:rPr>
              <a:t>The algorithms are designed to be intuitive and easy to use, allowing users to quickly and effectively create and manage lists, cards, and tasks with minimal effort.</a:t>
            </a:r>
          </a:p>
        </p:txBody>
      </p:sp>
      <p:pic>
        <p:nvPicPr>
          <p:cNvPr id="9" name="Picture 8" descr="A picture containing kite, colorful, laser&#10;&#10;Description automatically generated">
            <a:extLst>
              <a:ext uri="{FF2B5EF4-FFF2-40B4-BE49-F238E27FC236}">
                <a16:creationId xmlns:a16="http://schemas.microsoft.com/office/drawing/2014/main" id="{2A7D9D8F-C0CE-A857-13FF-6274D5D795B9}"/>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GlowDiffused/>
                    </a14:imgEffect>
                  </a14:imgLayer>
                </a14:imgProps>
              </a:ext>
              <a:ext uri="{28A0092B-C50C-407E-A947-70E740481C1C}">
                <a14:useLocalDpi xmlns:a14="http://schemas.microsoft.com/office/drawing/2010/main" val="0"/>
              </a:ext>
            </a:extLst>
          </a:blip>
          <a:srcRect t="5397" b="23680"/>
          <a:stretch/>
        </p:blipFill>
        <p:spPr>
          <a:xfrm>
            <a:off x="-9688692" y="0"/>
            <a:ext cx="9669642" cy="6857990"/>
          </a:xfrm>
          <a:prstGeom prst="rect">
            <a:avLst/>
          </a:prstGeom>
        </p:spPr>
      </p:pic>
    </p:spTree>
    <p:extLst>
      <p:ext uri="{BB962C8B-B14F-4D97-AF65-F5344CB8AC3E}">
        <p14:creationId xmlns:p14="http://schemas.microsoft.com/office/powerpoint/2010/main" val="4129545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kite, colorful, laser&#10;&#10;Description automatically generated">
            <a:extLst>
              <a:ext uri="{FF2B5EF4-FFF2-40B4-BE49-F238E27FC236}">
                <a16:creationId xmlns:a16="http://schemas.microsoft.com/office/drawing/2014/main" id="{20309436-7FB1-358D-B26B-FDF5BBEDF16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t="15891" b="27859"/>
          <a:stretch/>
        </p:blipFill>
        <p:spPr>
          <a:xfrm>
            <a:off x="20" y="10"/>
            <a:ext cx="12191980" cy="6857990"/>
          </a:xfrm>
          <a:prstGeom prst="rect">
            <a:avLst/>
          </a:prstGeom>
        </p:spPr>
      </p:pic>
      <p:sp>
        <p:nvSpPr>
          <p:cNvPr id="45" name="Rectangle 44">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chat or text message&#10;&#10;Description automatically generated">
            <a:extLst>
              <a:ext uri="{FF2B5EF4-FFF2-40B4-BE49-F238E27FC236}">
                <a16:creationId xmlns:a16="http://schemas.microsoft.com/office/drawing/2014/main" id="{F3CDF6A5-84E7-CD29-79E7-8C85918472B7}"/>
              </a:ext>
            </a:extLst>
          </p:cNvPr>
          <p:cNvPicPr>
            <a:picLocks noChangeAspect="1"/>
          </p:cNvPicPr>
          <p:nvPr/>
        </p:nvPicPr>
        <p:blipFill>
          <a:blip r:embed="rId4"/>
          <a:stretch>
            <a:fillRect/>
          </a:stretch>
        </p:blipFill>
        <p:spPr>
          <a:xfrm>
            <a:off x="1793081" y="7277100"/>
            <a:ext cx="8605838" cy="5915593"/>
          </a:xfrm>
          <a:prstGeom prst="rect">
            <a:avLst/>
          </a:prstGeom>
        </p:spPr>
      </p:pic>
      <p:sp>
        <p:nvSpPr>
          <p:cNvPr id="3" name="Title 3">
            <a:extLst>
              <a:ext uri="{FF2B5EF4-FFF2-40B4-BE49-F238E27FC236}">
                <a16:creationId xmlns:a16="http://schemas.microsoft.com/office/drawing/2014/main" id="{CCB1F8C8-8E75-3E1E-AE1D-85066E64266D}"/>
              </a:ext>
            </a:extLst>
          </p:cNvPr>
          <p:cNvSpPr txBox="1">
            <a:spLocks/>
          </p:cNvSpPr>
          <p:nvPr/>
        </p:nvSpPr>
        <p:spPr>
          <a:xfrm>
            <a:off x="-9229725" y="4076700"/>
            <a:ext cx="7524750"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b="1">
                <a:solidFill>
                  <a:srgbClr val="484240"/>
                </a:solidFill>
                <a:latin typeface="Dida"/>
              </a:rPr>
              <a:t>Class Diagram</a:t>
            </a:r>
          </a:p>
          <a:p>
            <a:pPr>
              <a:spcAft>
                <a:spcPts val="600"/>
              </a:spcAft>
            </a:pPr>
            <a:r>
              <a:rPr lang="en-US" sz="1400">
                <a:solidFill>
                  <a:srgbClr val="484240"/>
                </a:solidFill>
                <a:latin typeface="Dida"/>
              </a:rPr>
              <a:t>The class diagram for QLER Workflow includes two main classes: MainApplication, and CreateListController. the CreateListController class represents each individual list and cards within the project. The relationships between the classes are also clearly defined, ensuring smooth communication between them.</a:t>
            </a:r>
          </a:p>
          <a:p>
            <a:pPr>
              <a:spcAft>
                <a:spcPts val="600"/>
              </a:spcAft>
            </a:pPr>
            <a:endParaRPr lang="en-US" sz="2000" b="1">
              <a:solidFill>
                <a:srgbClr val="484240"/>
              </a:solidFill>
              <a:latin typeface="Dida"/>
            </a:endParaRPr>
          </a:p>
        </p:txBody>
      </p:sp>
      <p:pic>
        <p:nvPicPr>
          <p:cNvPr id="6" name="Picture 5">
            <a:extLst>
              <a:ext uri="{FF2B5EF4-FFF2-40B4-BE49-F238E27FC236}">
                <a16:creationId xmlns:a16="http://schemas.microsoft.com/office/drawing/2014/main" id="{844AD399-E5B1-6FAC-EE45-3560E6F3359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7412990"/>
            <a:ext cx="5943600" cy="4312920"/>
          </a:xfrm>
          <a:prstGeom prst="rect">
            <a:avLst/>
          </a:prstGeom>
          <a:noFill/>
          <a:ln>
            <a:noFill/>
          </a:ln>
        </p:spPr>
      </p:pic>
      <p:sp>
        <p:nvSpPr>
          <p:cNvPr id="13" name="TextBox 12">
            <a:extLst>
              <a:ext uri="{FF2B5EF4-FFF2-40B4-BE49-F238E27FC236}">
                <a16:creationId xmlns:a16="http://schemas.microsoft.com/office/drawing/2014/main" id="{713801BF-3C9C-9A22-8E86-710C37839AE5}"/>
              </a:ext>
            </a:extLst>
          </p:cNvPr>
          <p:cNvSpPr txBox="1"/>
          <p:nvPr/>
        </p:nvSpPr>
        <p:spPr>
          <a:xfrm>
            <a:off x="366486" y="4528384"/>
            <a:ext cx="6096000" cy="1846659"/>
          </a:xfrm>
          <a:prstGeom prst="rect">
            <a:avLst/>
          </a:prstGeom>
          <a:noFill/>
        </p:spPr>
        <p:txBody>
          <a:bodyPr wrap="square">
            <a:spAutoFit/>
          </a:bodyPr>
          <a:lstStyle/>
          <a:p>
            <a:pPr>
              <a:spcAft>
                <a:spcPts val="600"/>
              </a:spcAft>
            </a:pPr>
            <a:r>
              <a:rPr lang="en-US" sz="2000" b="1" dirty="0">
                <a:solidFill>
                  <a:schemeClr val="bg1"/>
                </a:solidFill>
                <a:latin typeface="Dida"/>
              </a:rPr>
              <a:t>Algorithms</a:t>
            </a:r>
          </a:p>
          <a:p>
            <a:pPr>
              <a:spcAft>
                <a:spcPts val="600"/>
              </a:spcAft>
            </a:pPr>
            <a:r>
              <a:rPr lang="en-US" sz="1400" dirty="0">
                <a:solidFill>
                  <a:schemeClr val="bg1"/>
                </a:solidFill>
              </a:rPr>
              <a:t>The algorithms used by QLER Workflow help to organize tasks and improve workflow efficiency by creating and managing lists and cards, and by providing drag and drop functionality.</a:t>
            </a:r>
          </a:p>
          <a:p>
            <a:pPr>
              <a:spcAft>
                <a:spcPts val="600"/>
              </a:spcAft>
            </a:pPr>
            <a:r>
              <a:rPr lang="en-US" sz="1400" dirty="0">
                <a:solidFill>
                  <a:schemeClr val="bg1"/>
                </a:solidFill>
              </a:rPr>
              <a:t>The algorithms are designed to be intuitive and easy to use, allowing users to quickly and effectively create and manage lists, cards, and tasks with minimal effort.</a:t>
            </a:r>
          </a:p>
        </p:txBody>
      </p:sp>
      <p:pic>
        <p:nvPicPr>
          <p:cNvPr id="16" name="Picture 12" descr="Diagram&#10;&#10;Description automatically generated">
            <a:extLst>
              <a:ext uri="{FF2B5EF4-FFF2-40B4-BE49-F238E27FC236}">
                <a16:creationId xmlns:a16="http://schemas.microsoft.com/office/drawing/2014/main" id="{2358493C-9CE5-2019-D767-DBF5345E74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494" y="13693541"/>
            <a:ext cx="1787069" cy="55309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Diagram&#10;&#10;Description automatically generated">
            <a:extLst>
              <a:ext uri="{FF2B5EF4-FFF2-40B4-BE49-F238E27FC236}">
                <a16:creationId xmlns:a16="http://schemas.microsoft.com/office/drawing/2014/main" id="{4C687E5E-89B1-E15C-1EF6-C5FCEFAAAA89}"/>
              </a:ext>
            </a:extLst>
          </p:cNvPr>
          <p:cNvPicPr>
            <a:picLocks noChangeAspect="1"/>
          </p:cNvPicPr>
          <p:nvPr/>
        </p:nvPicPr>
        <p:blipFill>
          <a:blip r:embed="rId7"/>
          <a:stretch>
            <a:fillRect/>
          </a:stretch>
        </p:blipFill>
        <p:spPr>
          <a:xfrm>
            <a:off x="3124200" y="13670681"/>
            <a:ext cx="4561094" cy="5004048"/>
          </a:xfrm>
          <a:prstGeom prst="rect">
            <a:avLst/>
          </a:prstGeom>
        </p:spPr>
      </p:pic>
      <p:grpSp>
        <p:nvGrpSpPr>
          <p:cNvPr id="20" name="Group 19">
            <a:extLst>
              <a:ext uri="{FF2B5EF4-FFF2-40B4-BE49-F238E27FC236}">
                <a16:creationId xmlns:a16="http://schemas.microsoft.com/office/drawing/2014/main" id="{86E15A2B-CC56-9DBE-10C7-FF5972675A63}"/>
              </a:ext>
            </a:extLst>
          </p:cNvPr>
          <p:cNvGrpSpPr/>
          <p:nvPr/>
        </p:nvGrpSpPr>
        <p:grpSpPr>
          <a:xfrm>
            <a:off x="8106932" y="13395826"/>
            <a:ext cx="3426142" cy="5911804"/>
            <a:chOff x="0" y="0"/>
            <a:chExt cx="3553460" cy="8065566"/>
          </a:xfrm>
        </p:grpSpPr>
        <p:pic>
          <p:nvPicPr>
            <p:cNvPr id="27" name="Picture 26" descr="Diagram&#10;&#10;Description automatically generated">
              <a:extLst>
                <a:ext uri="{FF2B5EF4-FFF2-40B4-BE49-F238E27FC236}">
                  <a16:creationId xmlns:a16="http://schemas.microsoft.com/office/drawing/2014/main" id="{18336198-FF89-8E27-6F82-5DA964ADE2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136" y="4641011"/>
              <a:ext cx="2571115" cy="3424555"/>
            </a:xfrm>
            <a:prstGeom prst="rect">
              <a:avLst/>
            </a:prstGeom>
          </p:spPr>
        </p:pic>
        <p:pic>
          <p:nvPicPr>
            <p:cNvPr id="28" name="Picture 27" descr="Diagram&#10;&#10;Description automatically generated">
              <a:extLst>
                <a:ext uri="{FF2B5EF4-FFF2-40B4-BE49-F238E27FC236}">
                  <a16:creationId xmlns:a16="http://schemas.microsoft.com/office/drawing/2014/main" id="{27521DFD-72AC-DDDD-AADB-1A8C710E53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3553460" cy="4641849"/>
            </a:xfrm>
            <a:prstGeom prst="rect">
              <a:avLst/>
            </a:prstGeom>
          </p:spPr>
        </p:pic>
      </p:grpSp>
    </p:spTree>
    <p:extLst>
      <p:ext uri="{BB962C8B-B14F-4D97-AF65-F5344CB8AC3E}">
        <p14:creationId xmlns:p14="http://schemas.microsoft.com/office/powerpoint/2010/main" val="1934954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chat or text message&#10;&#10;Description automatically generated">
            <a:extLst>
              <a:ext uri="{FF2B5EF4-FFF2-40B4-BE49-F238E27FC236}">
                <a16:creationId xmlns:a16="http://schemas.microsoft.com/office/drawing/2014/main" id="{F3CDF6A5-84E7-CD29-79E7-8C85918472B7}"/>
              </a:ext>
            </a:extLst>
          </p:cNvPr>
          <p:cNvPicPr>
            <a:picLocks noChangeAspect="1"/>
          </p:cNvPicPr>
          <p:nvPr/>
        </p:nvPicPr>
        <p:blipFill>
          <a:blip r:embed="rId2"/>
          <a:stretch>
            <a:fillRect/>
          </a:stretch>
        </p:blipFill>
        <p:spPr>
          <a:xfrm>
            <a:off x="1793081" y="7277100"/>
            <a:ext cx="8605838" cy="5915593"/>
          </a:xfrm>
          <a:prstGeom prst="rect">
            <a:avLst/>
          </a:prstGeom>
        </p:spPr>
      </p:pic>
      <p:sp>
        <p:nvSpPr>
          <p:cNvPr id="3" name="Title 3">
            <a:extLst>
              <a:ext uri="{FF2B5EF4-FFF2-40B4-BE49-F238E27FC236}">
                <a16:creationId xmlns:a16="http://schemas.microsoft.com/office/drawing/2014/main" id="{CCB1F8C8-8E75-3E1E-AE1D-85066E64266D}"/>
              </a:ext>
            </a:extLst>
          </p:cNvPr>
          <p:cNvSpPr txBox="1">
            <a:spLocks/>
          </p:cNvSpPr>
          <p:nvPr/>
        </p:nvSpPr>
        <p:spPr>
          <a:xfrm>
            <a:off x="-9229725" y="4076700"/>
            <a:ext cx="7524750"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b="1">
                <a:solidFill>
                  <a:srgbClr val="484240"/>
                </a:solidFill>
                <a:latin typeface="Dida"/>
              </a:rPr>
              <a:t>Class Diagram</a:t>
            </a:r>
          </a:p>
          <a:p>
            <a:pPr>
              <a:spcAft>
                <a:spcPts val="600"/>
              </a:spcAft>
            </a:pPr>
            <a:r>
              <a:rPr lang="en-US" sz="1400">
                <a:solidFill>
                  <a:srgbClr val="484240"/>
                </a:solidFill>
                <a:latin typeface="Dida"/>
              </a:rPr>
              <a:t>The class diagram for QLER Workflow includes two main classes: MainApplication, and CreateListController. the CreateListController class represents each individual list and cards within the project. The relationships between the classes are also clearly defined, ensuring smooth communication between them.</a:t>
            </a:r>
          </a:p>
          <a:p>
            <a:pPr>
              <a:spcAft>
                <a:spcPts val="600"/>
              </a:spcAft>
            </a:pPr>
            <a:endParaRPr lang="en-US" sz="2000" b="1">
              <a:solidFill>
                <a:srgbClr val="484240"/>
              </a:solidFill>
              <a:latin typeface="Dida"/>
            </a:endParaRPr>
          </a:p>
        </p:txBody>
      </p:sp>
      <p:pic>
        <p:nvPicPr>
          <p:cNvPr id="6" name="Picture 5">
            <a:extLst>
              <a:ext uri="{FF2B5EF4-FFF2-40B4-BE49-F238E27FC236}">
                <a16:creationId xmlns:a16="http://schemas.microsoft.com/office/drawing/2014/main" id="{844AD399-E5B1-6FAC-EE45-3560E6F3359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7412990"/>
            <a:ext cx="5943600" cy="4312920"/>
          </a:xfrm>
          <a:prstGeom prst="rect">
            <a:avLst/>
          </a:prstGeom>
          <a:noFill/>
          <a:ln>
            <a:noFill/>
          </a:ln>
        </p:spPr>
      </p:pic>
      <p:sp>
        <p:nvSpPr>
          <p:cNvPr id="4" name="Rectangle 2">
            <a:extLst>
              <a:ext uri="{FF2B5EF4-FFF2-40B4-BE49-F238E27FC236}">
                <a16:creationId xmlns:a16="http://schemas.microsoft.com/office/drawing/2014/main" id="{4E2ECA9C-D2EE-CC52-36FE-C188A025B131}"/>
              </a:ext>
            </a:extLst>
          </p:cNvPr>
          <p:cNvSpPr>
            <a:spLocks noChangeArrowheads="1"/>
          </p:cNvSpPr>
          <p:nvPr/>
        </p:nvSpPr>
        <p:spPr bwMode="auto">
          <a:xfrm>
            <a:off x="53181" y="180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2" descr="Diagram&#10;&#10;Description automatically generated">
            <a:extLst>
              <a:ext uri="{FF2B5EF4-FFF2-40B4-BE49-F238E27FC236}">
                <a16:creationId xmlns:a16="http://schemas.microsoft.com/office/drawing/2014/main" id="{FF414C07-22D2-3F46-256F-EF4E2BF169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494" y="829129"/>
            <a:ext cx="1787069" cy="55309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10;&#10;Description automatically generated">
            <a:extLst>
              <a:ext uri="{FF2B5EF4-FFF2-40B4-BE49-F238E27FC236}">
                <a16:creationId xmlns:a16="http://schemas.microsoft.com/office/drawing/2014/main" id="{F2A204AE-B004-B189-8377-7C52141227BD}"/>
              </a:ext>
            </a:extLst>
          </p:cNvPr>
          <p:cNvPicPr>
            <a:picLocks noChangeAspect="1"/>
          </p:cNvPicPr>
          <p:nvPr/>
        </p:nvPicPr>
        <p:blipFill>
          <a:blip r:embed="rId5"/>
          <a:stretch>
            <a:fillRect/>
          </a:stretch>
        </p:blipFill>
        <p:spPr>
          <a:xfrm>
            <a:off x="3124200" y="806269"/>
            <a:ext cx="4561094" cy="5004048"/>
          </a:xfrm>
          <a:prstGeom prst="rect">
            <a:avLst/>
          </a:prstGeom>
        </p:spPr>
      </p:pic>
      <p:grpSp>
        <p:nvGrpSpPr>
          <p:cNvPr id="8" name="Group 7">
            <a:extLst>
              <a:ext uri="{FF2B5EF4-FFF2-40B4-BE49-F238E27FC236}">
                <a16:creationId xmlns:a16="http://schemas.microsoft.com/office/drawing/2014/main" id="{5DEE6D3E-33CF-4478-4A5D-36F29CD3C26C}"/>
              </a:ext>
            </a:extLst>
          </p:cNvPr>
          <p:cNvGrpSpPr/>
          <p:nvPr/>
        </p:nvGrpSpPr>
        <p:grpSpPr>
          <a:xfrm>
            <a:off x="8106932" y="531414"/>
            <a:ext cx="3426142" cy="5911804"/>
            <a:chOff x="0" y="0"/>
            <a:chExt cx="3553460" cy="8065566"/>
          </a:xfrm>
        </p:grpSpPr>
        <p:pic>
          <p:nvPicPr>
            <p:cNvPr id="9" name="Picture 8" descr="Diagram&#10;&#10;Description automatically generated">
              <a:extLst>
                <a:ext uri="{FF2B5EF4-FFF2-40B4-BE49-F238E27FC236}">
                  <a16:creationId xmlns:a16="http://schemas.microsoft.com/office/drawing/2014/main" id="{F7401F45-783D-FE07-2897-11EEBCCB12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136" y="4641011"/>
              <a:ext cx="2571115" cy="3424555"/>
            </a:xfrm>
            <a:prstGeom prst="rect">
              <a:avLst/>
            </a:prstGeom>
          </p:spPr>
        </p:pic>
        <p:pic>
          <p:nvPicPr>
            <p:cNvPr id="10" name="Picture 9" descr="Diagram&#10;&#10;Description automatically generated">
              <a:extLst>
                <a:ext uri="{FF2B5EF4-FFF2-40B4-BE49-F238E27FC236}">
                  <a16:creationId xmlns:a16="http://schemas.microsoft.com/office/drawing/2014/main" id="{3B34DD00-558C-597F-7A4A-0B122521D8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3553460" cy="4641849"/>
            </a:xfrm>
            <a:prstGeom prst="rect">
              <a:avLst/>
            </a:prstGeom>
          </p:spPr>
        </p:pic>
      </p:grpSp>
      <p:sp>
        <p:nvSpPr>
          <p:cNvPr id="11" name="Title 3">
            <a:extLst>
              <a:ext uri="{FF2B5EF4-FFF2-40B4-BE49-F238E27FC236}">
                <a16:creationId xmlns:a16="http://schemas.microsoft.com/office/drawing/2014/main" id="{A8466376-ACC6-B7E2-237A-E529FD3CE055}"/>
              </a:ext>
            </a:extLst>
          </p:cNvPr>
          <p:cNvSpPr txBox="1">
            <a:spLocks/>
          </p:cNvSpPr>
          <p:nvPr/>
        </p:nvSpPr>
        <p:spPr>
          <a:xfrm>
            <a:off x="-5467350" y="409575"/>
            <a:ext cx="4601481"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484240"/>
                </a:solidFill>
                <a:latin typeface="Dida"/>
              </a:rPr>
              <a:t>Installation and Usage</a:t>
            </a:r>
          </a:p>
          <a:p>
            <a:r>
              <a:rPr lang="en-US" sz="1800" dirty="0">
                <a:solidFill>
                  <a:srgbClr val="484240"/>
                </a:solidFill>
                <a:latin typeface="Dida"/>
              </a:rPr>
              <a:t>QLER Workflow may be installed and employed through cloning a repository from </a:t>
            </a:r>
            <a:r>
              <a:rPr lang="en-US" sz="1800" dirty="0" err="1">
                <a:solidFill>
                  <a:srgbClr val="484240"/>
                </a:solidFill>
                <a:latin typeface="Dida"/>
              </a:rPr>
              <a:t>Github</a:t>
            </a:r>
            <a:r>
              <a:rPr lang="en-US" sz="1800" dirty="0">
                <a:solidFill>
                  <a:srgbClr val="484240"/>
                </a:solidFill>
                <a:latin typeface="Dida"/>
              </a:rPr>
              <a:t> and exploiting a terminal.</a:t>
            </a:r>
          </a:p>
          <a:p>
            <a:r>
              <a:rPr lang="en-US" sz="1800" dirty="0">
                <a:solidFill>
                  <a:srgbClr val="484240"/>
                </a:solidFill>
                <a:latin typeface="Dida"/>
              </a:rPr>
              <a:t>This technique enables individuals to expeditiously oversee their operational procedures and amalgamate with others in the enterprise.</a:t>
            </a:r>
          </a:p>
        </p:txBody>
      </p:sp>
      <p:pic>
        <p:nvPicPr>
          <p:cNvPr id="14" name="Picture 13" descr="A screenshot of a computer&#10;&#10;Description automatically generated with medium confidence">
            <a:extLst>
              <a:ext uri="{FF2B5EF4-FFF2-40B4-BE49-F238E27FC236}">
                <a16:creationId xmlns:a16="http://schemas.microsoft.com/office/drawing/2014/main" id="{0FE222B5-CC16-3EF2-F3AD-FA62215102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14763238" y="-4515361"/>
            <a:ext cx="11259061" cy="112590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6481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CB1F8C8-8E75-3E1E-AE1D-85066E64266D}"/>
              </a:ext>
            </a:extLst>
          </p:cNvPr>
          <p:cNvSpPr txBox="1">
            <a:spLocks/>
          </p:cNvSpPr>
          <p:nvPr/>
        </p:nvSpPr>
        <p:spPr>
          <a:xfrm>
            <a:off x="542019" y="409575"/>
            <a:ext cx="4601481"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484240"/>
                </a:solidFill>
                <a:latin typeface="Dida"/>
              </a:rPr>
              <a:t>Installation and Usage</a:t>
            </a:r>
          </a:p>
          <a:p>
            <a:r>
              <a:rPr lang="en-US" sz="1800" dirty="0">
                <a:solidFill>
                  <a:srgbClr val="484240"/>
                </a:solidFill>
                <a:latin typeface="Dida"/>
              </a:rPr>
              <a:t>QLER Workflow may be installed and employed through cloning a repository from </a:t>
            </a:r>
            <a:r>
              <a:rPr lang="en-US" sz="1800" dirty="0" err="1">
                <a:solidFill>
                  <a:srgbClr val="484240"/>
                </a:solidFill>
                <a:latin typeface="Dida"/>
              </a:rPr>
              <a:t>Github</a:t>
            </a:r>
            <a:r>
              <a:rPr lang="en-US" sz="1800" dirty="0">
                <a:solidFill>
                  <a:srgbClr val="484240"/>
                </a:solidFill>
                <a:latin typeface="Dida"/>
              </a:rPr>
              <a:t> and exploiting a terminal.</a:t>
            </a:r>
          </a:p>
          <a:p>
            <a:r>
              <a:rPr lang="en-US" sz="1800" dirty="0">
                <a:solidFill>
                  <a:srgbClr val="484240"/>
                </a:solidFill>
                <a:latin typeface="Dida"/>
              </a:rPr>
              <a:t>This technique enables individuals to expeditiously oversee their operational procedures and amalgamate with others in the enterprise.</a:t>
            </a:r>
          </a:p>
        </p:txBody>
      </p:sp>
      <p:pic>
        <p:nvPicPr>
          <p:cNvPr id="5" name="Picture 4" descr="A screenshot of a computer&#10;&#10;Description automatically generated with medium confidence">
            <a:extLst>
              <a:ext uri="{FF2B5EF4-FFF2-40B4-BE49-F238E27FC236}">
                <a16:creationId xmlns:a16="http://schemas.microsoft.com/office/drawing/2014/main" id="{BAF65AE5-55F8-8DA8-20D9-A039823C4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981" y="-190500"/>
            <a:ext cx="6858000" cy="6858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70163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with medium confidence">
            <a:extLst>
              <a:ext uri="{FF2B5EF4-FFF2-40B4-BE49-F238E27FC236}">
                <a16:creationId xmlns:a16="http://schemas.microsoft.com/office/drawing/2014/main" id="{27FD8EDF-ED34-1E45-3A84-A8E1824B8EFF}"/>
              </a:ext>
            </a:extLst>
          </p:cNvPr>
          <p:cNvPicPr>
            <a:picLocks noChangeAspect="1"/>
          </p:cNvPicPr>
          <p:nvPr/>
        </p:nvPicPr>
        <p:blipFill rotWithShape="1">
          <a:blip r:embed="rId2"/>
          <a:srcRect l="20688"/>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4ABF2BA-66CD-F2BE-0D15-1E9E4E646B61}"/>
              </a:ext>
            </a:extLst>
          </p:cNvPr>
          <p:cNvSpPr txBox="1"/>
          <p:nvPr/>
        </p:nvSpPr>
        <p:spPr>
          <a:xfrm>
            <a:off x="903968" y="2995612"/>
            <a:ext cx="4803441" cy="1724025"/>
          </a:xfrm>
          <a:prstGeom prst="rect">
            <a:avLst/>
          </a:prstGeom>
        </p:spPr>
        <p:txBody>
          <a:bodyPr vert="horz" lIns="91440" tIns="45720" rIns="91440" bIns="45720" rtlCol="0">
            <a:normAutofit/>
          </a:bodyPr>
          <a:lstStyle/>
          <a:p>
            <a:pPr marR="0">
              <a:lnSpc>
                <a:spcPct val="90000"/>
              </a:lnSpc>
              <a:spcBef>
                <a:spcPts val="0"/>
              </a:spcBef>
              <a:spcAft>
                <a:spcPts val="600"/>
              </a:spcAft>
            </a:pPr>
            <a:r>
              <a:rPr lang="en-US" sz="3600" dirty="0">
                <a:solidFill>
                  <a:srgbClr val="484240"/>
                </a:solidFill>
                <a:effectLst/>
                <a:latin typeface="Dida"/>
              </a:rPr>
              <a:t>We will copy the highlighted link to clone.</a:t>
            </a:r>
          </a:p>
        </p:txBody>
      </p:sp>
      <p:sp>
        <p:nvSpPr>
          <p:cNvPr id="3" name="Title 3">
            <a:extLst>
              <a:ext uri="{FF2B5EF4-FFF2-40B4-BE49-F238E27FC236}">
                <a16:creationId xmlns:a16="http://schemas.microsoft.com/office/drawing/2014/main" id="{CCB1F8C8-8E75-3E1E-AE1D-85066E64266D}"/>
              </a:ext>
            </a:extLst>
          </p:cNvPr>
          <p:cNvSpPr txBox="1">
            <a:spLocks/>
          </p:cNvSpPr>
          <p:nvPr/>
        </p:nvSpPr>
        <p:spPr>
          <a:xfrm>
            <a:off x="-5553981" y="409575"/>
            <a:ext cx="4601481" cy="344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dirty="0">
                <a:solidFill>
                  <a:srgbClr val="484240"/>
                </a:solidFill>
                <a:latin typeface="Dida"/>
              </a:rPr>
              <a:t>Installation and Usage</a:t>
            </a:r>
            <a:endParaRPr lang="en-US" sz="3200" b="1">
              <a:solidFill>
                <a:srgbClr val="484240"/>
              </a:solidFill>
              <a:latin typeface="Dida"/>
            </a:endParaRPr>
          </a:p>
          <a:p>
            <a:pPr>
              <a:spcAft>
                <a:spcPts val="600"/>
              </a:spcAft>
            </a:pPr>
            <a:r>
              <a:rPr lang="en-US" sz="1800" dirty="0">
                <a:solidFill>
                  <a:srgbClr val="484240"/>
                </a:solidFill>
                <a:latin typeface="Dida"/>
              </a:rPr>
              <a:t>QLER Workflow may be installed and employed through cloning a repository from </a:t>
            </a:r>
            <a:r>
              <a:rPr lang="en-US" sz="1800" dirty="0" err="1">
                <a:solidFill>
                  <a:srgbClr val="484240"/>
                </a:solidFill>
                <a:latin typeface="Dida"/>
              </a:rPr>
              <a:t>Github</a:t>
            </a:r>
            <a:r>
              <a:rPr lang="en-US" sz="1800" dirty="0">
                <a:solidFill>
                  <a:srgbClr val="484240"/>
                </a:solidFill>
                <a:latin typeface="Dida"/>
              </a:rPr>
              <a:t> and exploiting a terminal.</a:t>
            </a:r>
            <a:endParaRPr lang="en-US" sz="1800">
              <a:solidFill>
                <a:srgbClr val="484240"/>
              </a:solidFill>
              <a:latin typeface="Dida"/>
            </a:endParaRPr>
          </a:p>
          <a:p>
            <a:pPr>
              <a:spcAft>
                <a:spcPts val="600"/>
              </a:spcAft>
            </a:pPr>
            <a:r>
              <a:rPr lang="en-US" sz="1800" dirty="0">
                <a:solidFill>
                  <a:srgbClr val="484240"/>
                </a:solidFill>
                <a:latin typeface="Dida"/>
              </a:rPr>
              <a:t>This technique enables individuals to expeditiously oversee their operational procedures and amalgamate with others in the enterprise.</a:t>
            </a:r>
            <a:endParaRPr lang="en-US" sz="1800">
              <a:solidFill>
                <a:srgbClr val="484240"/>
              </a:solidFill>
              <a:latin typeface="Dida"/>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AF65AE5-55F8-8DA8-20D9-A039823C4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649200" y="-4125231"/>
            <a:ext cx="10792731" cy="107927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descr="Text&#10;&#10;Description automatically generated">
            <a:extLst>
              <a:ext uri="{FF2B5EF4-FFF2-40B4-BE49-F238E27FC236}">
                <a16:creationId xmlns:a16="http://schemas.microsoft.com/office/drawing/2014/main" id="{D5B79AF2-306B-BCB1-6BB8-440CBDB652E2}"/>
              </a:ext>
            </a:extLst>
          </p:cNvPr>
          <p:cNvPicPr>
            <a:picLocks noChangeAspect="1"/>
          </p:cNvPicPr>
          <p:nvPr/>
        </p:nvPicPr>
        <p:blipFill rotWithShape="1">
          <a:blip r:embed="rId4"/>
          <a:srcRect r="16088" b="-3"/>
          <a:stretch/>
        </p:blipFill>
        <p:spPr>
          <a:xfrm>
            <a:off x="-6758873" y="2410448"/>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Text&#10;&#10;Description automatically generated">
            <a:extLst>
              <a:ext uri="{FF2B5EF4-FFF2-40B4-BE49-F238E27FC236}">
                <a16:creationId xmlns:a16="http://schemas.microsoft.com/office/drawing/2014/main" id="{CC356089-2598-E4C2-92A5-72EF3CCB2E94}"/>
              </a:ext>
            </a:extLst>
          </p:cNvPr>
          <p:cNvPicPr>
            <a:picLocks noChangeAspect="1"/>
          </p:cNvPicPr>
          <p:nvPr/>
        </p:nvPicPr>
        <p:blipFill rotWithShape="1">
          <a:blip r:embed="rId5"/>
          <a:srcRect r="16088" b="-3"/>
          <a:stretch/>
        </p:blipFill>
        <p:spPr>
          <a:xfrm>
            <a:off x="13092920" y="2410448"/>
            <a:ext cx="5803323" cy="3890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4692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1020</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Dida</vt:lpstr>
      <vt:lpstr>Office Theme</vt:lpstr>
      <vt:lpstr>QLER Workflow: Streamlining Trello-Inspired List Creation</vt:lpstr>
      <vt:lpstr>Introduction I am Kittipong Prasompong, a first-year Engineering Computer student at Kasetsart University Sriracha campus. My project, QLER Workflow, was inspired by Trello.com. I had trouble creating new lists and sought to improve the process with a more user-friendly interface. This project used JavaFX and ControlFX to create a unique design and implementation. I will explain the design, class diagram, algorithms, installation, and usage of QLER Workflow during the presentation</vt:lpstr>
      <vt:lpstr>Introduction I am Kittipong Prasompong, a first-year Engineering Computer student at Kasetsart University Sriracha campus. My project, QLER Workflow, was inspired by Trello.com. I had trouble creating new lists and sought to improve the process with a more user-friendly interface. This project used JavaFX and ControlFX to create a unique design and implementation. I will explain the design, class diagram, algorithms, installation, and usage of QLER Workflow during the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QLER Workflow: Streamlining Trello-Inspired List Creation</dc:title>
  <dc:creator>Kittipong PRASOMPONG</dc:creator>
  <cp:lastModifiedBy>Kittipong PRASOMPONG</cp:lastModifiedBy>
  <cp:revision>55</cp:revision>
  <dcterms:created xsi:type="dcterms:W3CDTF">2023-04-04T13:36:54Z</dcterms:created>
  <dcterms:modified xsi:type="dcterms:W3CDTF">2023-04-04T14:46:48Z</dcterms:modified>
</cp:coreProperties>
</file>